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800" r:id="rId1"/>
  </p:sldMasterIdLst>
  <p:notesMasterIdLst>
    <p:notesMasterId r:id="rId61"/>
  </p:notesMasterIdLst>
  <p:handoutMasterIdLst>
    <p:handoutMasterId r:id="rId62"/>
  </p:handoutMasterIdLst>
  <p:sldIdLst>
    <p:sldId id="5704" r:id="rId2"/>
    <p:sldId id="9583" r:id="rId3"/>
    <p:sldId id="9584" r:id="rId4"/>
    <p:sldId id="9585" r:id="rId5"/>
    <p:sldId id="3221" r:id="rId6"/>
    <p:sldId id="8813" r:id="rId7"/>
    <p:sldId id="9582" r:id="rId8"/>
    <p:sldId id="972" r:id="rId9"/>
    <p:sldId id="5706" r:id="rId10"/>
    <p:sldId id="9554" r:id="rId11"/>
    <p:sldId id="9557" r:id="rId12"/>
    <p:sldId id="4153" r:id="rId13"/>
    <p:sldId id="4158" r:id="rId14"/>
    <p:sldId id="4164" r:id="rId15"/>
    <p:sldId id="9555" r:id="rId16"/>
    <p:sldId id="9556" r:id="rId17"/>
    <p:sldId id="8806" r:id="rId18"/>
    <p:sldId id="9558" r:id="rId19"/>
    <p:sldId id="9559" r:id="rId20"/>
    <p:sldId id="9563" r:id="rId21"/>
    <p:sldId id="9560" r:id="rId22"/>
    <p:sldId id="9561" r:id="rId23"/>
    <p:sldId id="9562" r:id="rId24"/>
    <p:sldId id="4175" r:id="rId25"/>
    <p:sldId id="9568" r:id="rId26"/>
    <p:sldId id="9569" r:id="rId27"/>
    <p:sldId id="9570" r:id="rId28"/>
    <p:sldId id="9575" r:id="rId29"/>
    <p:sldId id="9577" r:id="rId30"/>
    <p:sldId id="9578" r:id="rId31"/>
    <p:sldId id="9579" r:id="rId32"/>
    <p:sldId id="9580" r:id="rId33"/>
    <p:sldId id="9564" r:id="rId34"/>
    <p:sldId id="9565" r:id="rId35"/>
    <p:sldId id="9566" r:id="rId36"/>
    <p:sldId id="8874" r:id="rId37"/>
    <p:sldId id="8834" r:id="rId38"/>
    <p:sldId id="8831" r:id="rId39"/>
    <p:sldId id="8857" r:id="rId40"/>
    <p:sldId id="8870" r:id="rId41"/>
    <p:sldId id="8862" r:id="rId42"/>
    <p:sldId id="8873" r:id="rId43"/>
    <p:sldId id="8871" r:id="rId44"/>
    <p:sldId id="8872" r:id="rId45"/>
    <p:sldId id="8833" r:id="rId46"/>
    <p:sldId id="8836" r:id="rId47"/>
    <p:sldId id="8835" r:id="rId48"/>
    <p:sldId id="8837" r:id="rId49"/>
    <p:sldId id="8838" r:id="rId50"/>
    <p:sldId id="8848" r:id="rId51"/>
    <p:sldId id="8849" r:id="rId52"/>
    <p:sldId id="8867" r:id="rId53"/>
    <p:sldId id="8868" r:id="rId54"/>
    <p:sldId id="8843" r:id="rId55"/>
    <p:sldId id="8844" r:id="rId56"/>
    <p:sldId id="8845" r:id="rId57"/>
    <p:sldId id="8846" r:id="rId58"/>
    <p:sldId id="8860" r:id="rId59"/>
    <p:sldId id="8796" r:id="rId60"/>
  </p:sldIdLst>
  <p:sldSz cx="9906000" cy="6858000" type="A4"/>
  <p:notesSz cx="6797675" cy="9926638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9pPr>
  </p:defaultTextStyle>
  <p:extLst>
    <p:ext uri="{521415D9-36F7-43E2-AB2F-B90AF26B5E84}">
      <p14:sectionLst xmlns:p14="http://schemas.microsoft.com/office/powerpoint/2010/main">
        <p14:section name="기본 구역" id="{F09D443E-0CB3-4F02-B6A5-3EA13A84D60E}">
          <p14:sldIdLst>
            <p14:sldId id="5704"/>
            <p14:sldId id="9583"/>
            <p14:sldId id="9584"/>
            <p14:sldId id="9585"/>
            <p14:sldId id="3221"/>
            <p14:sldId id="8813"/>
            <p14:sldId id="9582"/>
            <p14:sldId id="972"/>
          </p14:sldIdLst>
        </p14:section>
        <p14:section name="1. 과제 개요" id="{1292B367-B15A-41B3-A3A9-EBA3C817B7E8}">
          <p14:sldIdLst>
            <p14:sldId id="5706"/>
          </p14:sldIdLst>
        </p14:section>
        <p14:section name="1.1 과제 개요 및 목적" id="{04AAB2D4-0B17-4656-912A-395CB203575D}">
          <p14:sldIdLst>
            <p14:sldId id="9554"/>
          </p14:sldIdLst>
        </p14:section>
        <p14:section name="1.2 공정 소개" id="{2D9C04CB-F87A-4F96-9780-80746F6F66A5}">
          <p14:sldIdLst>
            <p14:sldId id="9557"/>
            <p14:sldId id="4153"/>
            <p14:sldId id="4158"/>
            <p14:sldId id="4164"/>
            <p14:sldId id="9555"/>
            <p14:sldId id="9556"/>
            <p14:sldId id="8806"/>
            <p14:sldId id="9558"/>
            <p14:sldId id="9559"/>
            <p14:sldId id="9563"/>
            <p14:sldId id="9560"/>
          </p14:sldIdLst>
        </p14:section>
        <p14:section name="1.3 데이터 현황" id="{E3FDD81A-A82D-4873-8F8E-3B9704C527B4}">
          <p14:sldIdLst>
            <p14:sldId id="9561"/>
            <p14:sldId id="9562"/>
            <p14:sldId id="4175"/>
            <p14:sldId id="9568"/>
            <p14:sldId id="9569"/>
            <p14:sldId id="9570"/>
          </p14:sldIdLst>
        </p14:section>
        <p14:section name="1.4 태크정보 도면" id="{F9E33423-0596-4D8B-8B14-E5DF59D1D52C}">
          <p14:sldIdLst>
            <p14:sldId id="9575"/>
            <p14:sldId id="9577"/>
            <p14:sldId id="9578"/>
            <p14:sldId id="9579"/>
            <p14:sldId id="9580"/>
          </p14:sldIdLst>
        </p14:section>
        <p14:section name="1.4 데이터 전처리" id="{4EA7D730-75D9-46C4-9FB6-C2DB082E38CA}">
          <p14:sldIdLst>
            <p14:sldId id="9564"/>
            <p14:sldId id="9565"/>
            <p14:sldId id="9566"/>
            <p14:sldId id="8874"/>
          </p14:sldIdLst>
        </p14:section>
        <p14:section name="2.1 NOx 고농도 발생구간 분석" id="{1BBB97B0-2C78-4A64-B650-A1E36AE83CAC}">
          <p14:sldIdLst>
            <p14:sldId id="8834"/>
            <p14:sldId id="8831"/>
          </p14:sldIdLst>
        </p14:section>
        <p14:section name="2.2 조업현황 상관도 분석" id="{B231E8C1-71AC-4E7A-B342-87A2CD1C3B88}">
          <p14:sldIdLst>
            <p14:sldId id="8857"/>
            <p14:sldId id="8870"/>
            <p14:sldId id="8862"/>
            <p14:sldId id="8873"/>
            <p14:sldId id="8871"/>
            <p14:sldId id="8872"/>
          </p14:sldIdLst>
        </p14:section>
        <p14:section name="2.3 군집 분석" id="{8F31D518-F9F8-4E62-B90B-AD31ADEB99F4}">
          <p14:sldIdLst>
            <p14:sldId id="8833"/>
            <p14:sldId id="8836"/>
            <p14:sldId id="8835"/>
            <p14:sldId id="8837"/>
            <p14:sldId id="8838"/>
            <p14:sldId id="8848"/>
            <p14:sldId id="8849"/>
            <p14:sldId id="8867"/>
            <p14:sldId id="8868"/>
          </p14:sldIdLst>
        </p14:section>
        <p14:section name="2.3 전이원인 분석" id="{364DD544-33C8-4D89-9B56-4F200EFB1739}">
          <p14:sldIdLst>
            <p14:sldId id="8843"/>
            <p14:sldId id="8844"/>
            <p14:sldId id="8845"/>
            <p14:sldId id="8846"/>
            <p14:sldId id="8860"/>
          </p14:sldIdLst>
        </p14:section>
        <p14:section name="2.4 상관도 분석" id="{7F45763B-20B2-4EA8-840B-D14F7EEE5B22}">
          <p14:sldIdLst>
            <p14:sldId id="8796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042" userDrawn="1">
          <p15:clr>
            <a:srgbClr val="A4A3A4"/>
          </p15:clr>
        </p15:guide>
        <p15:guide id="5" orient="horz" pos="1094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  <p15:guide id="7" pos="1532" userDrawn="1">
          <p15:clr>
            <a:srgbClr val="A4A3A4"/>
          </p15:clr>
        </p15:guide>
        <p15:guide id="8" pos="6068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4662" userDrawn="1">
          <p15:clr>
            <a:srgbClr val="A4A3A4"/>
          </p15:clr>
        </p15:guide>
        <p15:guide id="13" orient="horz" pos="2636" userDrawn="1">
          <p15:clr>
            <a:srgbClr val="A4A3A4"/>
          </p15:clr>
        </p15:guide>
        <p15:guide id="14" pos="126">
          <p15:clr>
            <a:srgbClr val="A4A3A4"/>
          </p15:clr>
        </p15:guide>
        <p15:guide id="15" orient="horz" pos="618" userDrawn="1">
          <p15:clr>
            <a:srgbClr val="A4A3A4"/>
          </p15:clr>
        </p15:guide>
        <p15:guide id="16" orient="horz" pos="405" userDrawn="1">
          <p15:clr>
            <a:srgbClr val="A4A3A4"/>
          </p15:clr>
        </p15:guide>
        <p15:guide id="17" orient="horz" pos="686" userDrawn="1">
          <p15:clr>
            <a:srgbClr val="A4A3A4"/>
          </p15:clr>
        </p15:guide>
        <p15:guide id="18" pos="217" userDrawn="1">
          <p15:clr>
            <a:srgbClr val="A4A3A4"/>
          </p15:clr>
        </p15:guide>
        <p15:guide id="19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072C2"/>
    <a:srgbClr val="F38F15"/>
    <a:srgbClr val="FFFFCC"/>
    <a:srgbClr val="31859C"/>
    <a:srgbClr val="325F96"/>
    <a:srgbClr val="EE541E"/>
    <a:srgbClr val="A6A6A6"/>
    <a:srgbClr val="00FF00"/>
    <a:srgbClr val="316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0" autoAdjust="0"/>
    <p:restoredTop sz="9253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758" y="528"/>
      </p:cViewPr>
      <p:guideLst>
        <p:guide orient="horz" pos="4042"/>
        <p:guide orient="horz" pos="1094"/>
        <p:guide orient="horz" pos="300"/>
        <p:guide pos="1532"/>
        <p:guide pos="6068"/>
        <p:guide pos="3097"/>
        <p:guide pos="4662"/>
        <p:guide orient="horz" pos="2636"/>
        <p:guide pos="126"/>
        <p:guide orient="horz" pos="618"/>
        <p:guide orient="horz" pos="405"/>
        <p:guide orient="horz" pos="686"/>
        <p:guide pos="217"/>
        <p:guide orient="horz" pos="3974"/>
      </p:guideLst>
    </p:cSldViewPr>
  </p:slideViewPr>
  <p:outlineViewPr>
    <p:cViewPr>
      <p:scale>
        <a:sx n="33" d="100"/>
        <a:sy n="33" d="100"/>
      </p:scale>
      <p:origin x="0" y="-237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1178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-1644" y="-120"/>
      </p:cViewPr>
      <p:guideLst>
        <p:guide orient="horz" pos="3127"/>
        <p:guide pos="21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6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t" anchorCtr="0" compatLnSpc="1">
            <a:prstTxWarp prst="textNoShape">
              <a:avLst/>
            </a:prstTxWarp>
          </a:bodyPr>
          <a:lstStyle>
            <a:lvl1pPr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770" y="6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t" anchorCtr="0" compatLnSpc="1">
            <a:prstTxWarp prst="textNoShape">
              <a:avLst/>
            </a:prstTxWarp>
          </a:bodyPr>
          <a:lstStyle>
            <a:lvl1pPr algn="r"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430308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b" anchorCtr="0" compatLnSpc="1">
            <a:prstTxWarp prst="textNoShape">
              <a:avLst/>
            </a:prstTxWarp>
          </a:bodyPr>
          <a:lstStyle>
            <a:lvl1pPr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770" y="9430308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b" anchorCtr="0" compatLnSpc="1">
            <a:prstTxWarp prst="textNoShape">
              <a:avLst/>
            </a:prstTxWarp>
          </a:bodyPr>
          <a:lstStyle>
            <a:lvl1pPr algn="r"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D8414D26-1A5B-4156-888F-DCC378C60C78}" type="slidenum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694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"/>
            <a:ext cx="2918611" cy="48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>
            <a:lvl1pPr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733" y="9"/>
            <a:ext cx="2918611" cy="48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>
            <a:lvl1pPr algn="r"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5963" y="723900"/>
            <a:ext cx="5438775" cy="3767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76233" y="4732653"/>
            <a:ext cx="5035494" cy="448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60532"/>
            <a:ext cx="2918611" cy="48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b" anchorCtr="0" compatLnSpc="1">
            <a:prstTxWarp prst="textNoShape">
              <a:avLst/>
            </a:prstTxWarp>
          </a:bodyPr>
          <a:lstStyle>
            <a:lvl1pPr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733" y="9460532"/>
            <a:ext cx="2918611" cy="48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b" anchorCtr="0" compatLnSpc="1">
            <a:prstTxWarp prst="textNoShape">
              <a:avLst/>
            </a:prstTxWarp>
          </a:bodyPr>
          <a:lstStyle>
            <a:lvl1pPr algn="r"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798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api/env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psych209/Readings/SuttonBartoIPRLBook2ndEd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8E540-B6E3-BF0D-9FDE-E71A3691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515B3-EA4E-F8C6-CBDE-680362BF7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F525F-FD9D-12B5-8F6A-D711CF494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7C07F-A632-803B-00F3-17B12B676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7727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F7427-57A9-1D94-0326-8F31B79D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9B8F4F-B8D4-EC64-608C-55651722A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ADF75F80-353D-E525-85FD-765205F2157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2BB58-1332-8B67-C3EC-81049E6F6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2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97D1A-5F31-E0A9-D3B3-F1B9F1AF2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1261B9-F309-B512-FC00-328F2B546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102F2087-4BFA-C6A3-C234-60B0F788C5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0252B-11EC-81B0-9DE5-B447B08D7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9104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050D-A99C-11C6-B83A-9E93C2A3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6ED90A-8985-26CC-0D01-4523AC5E7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E5D3A5D2-3772-2E1F-6D20-36F741B3D9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BEB82-8195-A7E3-E738-4AB564E8B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116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4FC90-2DC1-271E-F814-A9EEBAF0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AED451-4395-15BC-4E7B-55043B2B8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874F8B7-BBAC-C52A-3257-D2BDE14BCFB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4DA82-3DD5-8A6A-2CDC-3CA573F66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779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12F6-27F1-3E8D-E8DE-15FB6CC0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9380A7-4673-8118-8C45-BD90D3B9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9F9185B3-57E2-4A7D-7748-9D14FCF53B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887EF-D39B-7F19-102F-171E0EFED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35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D796-0F46-14BE-E9F8-18370158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EB86FA-5446-0A66-4A87-27DF4E9F4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2FFCDD10-044D-C0DA-D58B-67A003B322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DBF92-94BD-43AD-6E99-96F523BEA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00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461A-FEF2-3324-EFAD-E0EE93FF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765BCC-D7F3-8C5E-52FF-B6F906864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96988DF7-6CEF-D19C-03A9-1532EA0B3C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6E9F3-E33B-F70D-3FC3-0A40A602A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643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4DCB-3F59-DC7C-CBD9-D5DD85CB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E39929-2D73-BFDE-73CB-A62346B7A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7D7EEFB9-BC0B-B11B-B4DE-3B8E0CD64C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E85524-0112-6574-50A5-8ABF7D3ED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2372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206AD-2916-10B0-CD77-CFD543A67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A7B67A-CDDD-22A1-F397-4A3BE35DB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EAE43E74-4EFA-2C4A-D013-A2EC811C82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6CB0A-3704-0FC0-A9A3-113E55C2B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026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B8AB-FD21-A70D-020B-F8FA77F4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9B74C2-5ED9-D5CB-EB65-C360B1434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FD81BC14-FCAB-3C14-8994-8ED9F69573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2CEF3-065C-DF5A-E7DE-CCA4D668E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4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8CB6-F189-A88F-F9BB-3C30C751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43791-7E64-4922-208B-D02E91071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96328C-731B-0047-4028-17446AB06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171D79-EEBD-B32B-EE1F-787E17B4F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5700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9E96-4728-3CA1-F96C-69EBAC8B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585C98-A4B8-952D-BF33-545AED05A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B122F192-AE2C-4EF9-8630-C2757516D2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B57695-7DE4-73DE-099C-8238973C6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4812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8BA29-ABA9-53F2-D2F2-11A7849A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D3B0EE-2E14-FF3E-B085-1E7F9C810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4FC34ED6-62A1-9682-F54D-4870F70EA9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D8663-2E62-B78F-ED16-FDB95543C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267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AB50-40B5-5BB8-7213-9F37C3AF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C2C219-5EA4-BFA3-ADE3-02700C945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BABF0B3A-793B-9E20-F3E5-D93AD89E68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D39EA1-8099-68A2-051E-C3689F0A5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6336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B515-1A07-490B-3F73-41633FB10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A609C-9D1E-A26E-2AAE-2A8865B20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F3FC5E71-7E89-33CE-7D54-238521ABF6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74747-34D3-0538-56AB-B296DAE1E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942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89110-8068-A51E-1C51-B2F1C478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1A9906-ECE3-C262-363D-A8C0DDB4A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39FDB6C2-B122-6FFF-AD22-0765A581D1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025A95-4EAC-180E-5957-26C0ED1D6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6667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2E72E-86F5-E5E4-DB84-015FB29CC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E78231-1EFC-E741-6B06-0DED74F98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6E6CE11-7368-6173-994D-AE1774A23B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C04A9-8220-03D0-AA33-2C99320EC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7813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949B-1D96-277B-B1F0-F2A8358E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C0DC8B-FD8E-AE8D-55CC-4D74C887C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2D2A3AE1-7C15-7C09-B7CA-EFAD178B007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C92BD-1F24-45ED-E3B4-7C1772DBE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6141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13DE8-AECA-4CD3-815B-2E0C28F0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4006C8-382F-4E02-DFE5-F5979F5DD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BEEA1761-21E4-1F3F-6F4B-54E63C5EED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2EDB3-854C-D069-7F08-A36958240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4034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67A3-6EEB-C9E0-4C67-6649F1BB1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BBDCEB-8BDF-84AC-F47A-7EF99EE01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F9E7717B-58D5-6969-2FA9-8719C92EB7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78DE5-C480-4205-7043-8552B8887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624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536FB-57D4-FD7F-8E23-F445F034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3C27AF-8653-BB04-0522-7792E70CD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A0D2B21D-2FCA-93F5-777E-E007CE3020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755BF-1C65-7458-B3F9-C4220F28D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6485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550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FC17-C8CA-8EB7-FB49-024DF766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A84068-893B-2B83-5537-F41E60EAC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7ECC0496-1AD7-D6BC-0554-ACBBC8042C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ECF009-5320-4189-7FE0-83DB75125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382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0326-8D8A-7FEE-A25D-F56864E5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7F5CBC-ACC0-DE67-9BE0-87B78A373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3D332DA3-775A-C277-AF0A-32FD122245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D2B23A-3B84-2AE2-B21D-45DD39A65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0426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B741E-99FC-EF3C-646A-861453279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9F38F9-C126-BC76-44D5-87E842092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6C437F62-5F6C-B549-006D-914DBFC1B6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41D40B-C4D4-B7DD-EA3D-3246AB607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3327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D30B-B992-D75B-BD7B-5DDF1CFD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02393E-EF44-0337-36C4-9EBC6DBA9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C7224005-56B8-1B5E-2F28-C1688D3117F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3FADB-BBAB-2463-9AFB-8A800DFC6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2996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D2AE-7507-2881-9B1C-BA7EF35D0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87DF12-72DB-0FA5-1D8C-DC57BC18B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48586229-B16A-4A3A-1B36-B1AA8FDF246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C4A17F-1505-D2D2-7ADF-5E5079133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343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0C332-72A6-774D-59C8-06480C8D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4A8666-A1DF-2DF3-5893-CA0FD12F3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CFE6D69E-C023-8D21-07C2-43D91C62A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49EB4-8414-4CEC-A949-37B4CE311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521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44451-272D-F86E-B0CB-4A45532D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1BA707-902E-ED70-5196-35314CBF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4D000F00-D637-3E3D-A9C6-924CFFAAB2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EE87B-46CC-A11B-8C1A-EBA162BBA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59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8616-E67E-361D-5B53-0C455F7D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3206D9-BAFA-BB72-F764-729DE33ED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B29E368D-CEE6-093A-7E0C-DC29F70AE9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35FD0-5158-CC77-C11E-2E5C6744C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07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FF566-C9D8-4E40-9E19-15C80022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AD6665-D388-5066-3C59-4322A0C24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BF3B6318-556F-FE15-AE62-909ACA7717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6BC14-7D7E-5801-B550-26EA4BDBF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387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87B28-615B-7DCB-0146-5A47B7C9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F2812C-7C68-2766-0836-56133C254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43588D52-13C5-F832-334A-1748D511978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 </a:t>
                </a:r>
                <a:r>
                  <a:rPr lang="ko-KR" altLang="en-US" dirty="0">
                    <a:latin typeface="+mn-ea"/>
                  </a:rPr>
                  <a:t>환경 속에서 행동을 하는 주체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학습자</a:t>
                </a:r>
                <a:r>
                  <a:rPr lang="en-US" altLang="ko-KR" dirty="0">
                    <a:latin typeface="+mn-ea"/>
                  </a:rPr>
                  <a:t>(learner)</a:t>
                </a:r>
                <a:r>
                  <a:rPr lang="ko-KR" altLang="en-US" dirty="0">
                    <a:latin typeface="+mn-ea"/>
                  </a:rPr>
                  <a:t>이자 행동을 결정하는 주체</a:t>
                </a:r>
                <a:r>
                  <a:rPr lang="en-US" altLang="ko-KR" dirty="0">
                    <a:latin typeface="+mn-ea"/>
                  </a:rPr>
                  <a:t>(decision-maker)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환경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있고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에게 영향을 미치는 주변환경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강화학습에서 환경은 대개 </a:t>
                </a:r>
                <a:r>
                  <a:rPr lang="en-US" altLang="ko-KR" dirty="0">
                    <a:latin typeface="+mn-ea"/>
                  </a:rPr>
                  <a:t>MDP(Markov decision process)</a:t>
                </a:r>
                <a:r>
                  <a:rPr lang="ko-KR" altLang="en-US" dirty="0">
                    <a:latin typeface="+mn-ea"/>
                  </a:rPr>
                  <a:t>로 묘사된다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상태</a:t>
                </a:r>
                <a:r>
                  <a:rPr lang="en-US" altLang="ko-KR" dirty="0">
                    <a:latin typeface="+mn-ea"/>
                  </a:rPr>
                  <a:t>(state,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𝑠_𝑡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환경의 상태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에이전트의 상태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행동</a:t>
                </a:r>
                <a:r>
                  <a:rPr lang="en-US" altLang="ko-KR" dirty="0">
                    <a:latin typeface="+mn-ea"/>
                  </a:rPr>
                  <a:t>(action,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𝑎_𝑡</a:t>
                </a:r>
                <a:r>
                  <a:rPr lang="en-US" altLang="ko-KR" dirty="0">
                    <a:latin typeface="+mn-ea"/>
                  </a:rPr>
                  <a:t>) : agent</a:t>
                </a:r>
                <a:r>
                  <a:rPr lang="ko-KR" altLang="en-US" dirty="0">
                    <a:latin typeface="+mn-ea"/>
                  </a:rPr>
                  <a:t>가 취하는 행동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보상</a:t>
                </a:r>
                <a:r>
                  <a:rPr lang="en-US" altLang="ko-KR" dirty="0">
                    <a:latin typeface="+mn-ea"/>
                  </a:rPr>
                  <a:t>(reward,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𝑟_𝑡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각 단계마다 </a:t>
                </a:r>
                <a:r>
                  <a:rPr lang="en-US" altLang="ko-KR" dirty="0">
                    <a:latin typeface="+mn-ea"/>
                  </a:rPr>
                  <a:t>agent</a:t>
                </a:r>
                <a:r>
                  <a:rPr lang="ko-KR" altLang="en-US" dirty="0">
                    <a:latin typeface="+mn-ea"/>
                  </a:rPr>
                  <a:t>가 받는 보상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정책</a:t>
                </a:r>
                <a:r>
                  <a:rPr lang="en-US" altLang="ko-KR" dirty="0">
                    <a:latin typeface="+mn-ea"/>
                  </a:rPr>
                  <a:t>(policy,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𝜋</a:t>
                </a:r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정확하게는</a:t>
                </a:r>
                <a:r>
                  <a:rPr lang="en-US" altLang="ko-KR" dirty="0">
                    <a:latin typeface="+mn-ea"/>
                  </a:rPr>
                  <a:t>, </a:t>
                </a:r>
                <a:r>
                  <a:rPr lang="ko-KR" altLang="en-US" dirty="0">
                    <a:latin typeface="+mn-ea"/>
                  </a:rPr>
                  <a:t>주어진 상태에 대한 행동들의 이산확률분포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latin typeface="+mn-ea"/>
                  </a:rPr>
                  <a:t>최적 정책을 찾는 것이 강화학습의 목적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리턴</a:t>
                </a:r>
                <a:r>
                  <a:rPr lang="en-US" altLang="ko-KR" dirty="0">
                    <a:latin typeface="+mn-ea"/>
                  </a:rPr>
                  <a:t>(return) : </a:t>
                </a:r>
                <a:r>
                  <a:rPr lang="ko-KR" altLang="en-US" dirty="0">
                    <a:latin typeface="+mn-ea"/>
                  </a:rPr>
                  <a:t>보상의 </a:t>
                </a:r>
                <a:r>
                  <a:rPr lang="ko-KR" altLang="en-US" dirty="0" err="1">
                    <a:latin typeface="+mn-ea"/>
                  </a:rPr>
                  <a:t>누적합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+mn-ea"/>
                  </a:rPr>
                  <a:t>마코프성질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(Markov property) : </a:t>
                </a:r>
                <a:r>
                  <a:rPr lang="ko-KR" altLang="en-US" dirty="0">
                    <a:latin typeface="+mn-ea"/>
                  </a:rPr>
                  <a:t>다</a:t>
                </a:r>
                <a:r>
                  <a:rPr lang="ko-KR" altLang="en-US" sz="1200" dirty="0">
                    <a:latin typeface="+mn-ea"/>
                  </a:rPr>
                  <a:t>음 상태가 직전 상태와 행동에만 의존</a:t>
                </a:r>
                <a:r>
                  <a:rPr lang="en-US" altLang="ko-KR" sz="1200" dirty="0">
                    <a:latin typeface="+mn-ea"/>
                  </a:rPr>
                  <a:t>. RL</a:t>
                </a:r>
                <a:r>
                  <a:rPr lang="ko-KR" altLang="en-US" sz="1200" dirty="0">
                    <a:latin typeface="+mn-ea"/>
                  </a:rPr>
                  <a:t>의 기본 가정</a:t>
                </a: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altLang="ko-KR" sz="12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CFDC2-EC11-0279-6D60-C1195A1FF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2293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2590-9443-2518-E600-0BE72F714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C2D50F-95AF-AD94-935E-0F5A11C42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29664501-A36F-415A-6647-A52D1C42589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안녕하십니까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  <a:endParaRPr lang="ko-KR" altLang="en-US" dirty="0">
                  <a:effectLst/>
                </a:endParaRP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선임입니다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파이썬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gymnasium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라이브러리에서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환경이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제공한다는 것에 대한 근거를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- 1_gym_step_1.png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- 2_gym_step_2.png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 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3"/>
                  </a:rPr>
                  <a:t>https://gymnasium.farama.org/api/env/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 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 Env 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클래스의 맨 처음 메소드인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step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인자로 받고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next observation, 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리턴합니다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이때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observation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거의 비슷한 것이라고 해석 가능합니다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또한 환경모델의 의미에 대해서도 찾아보았습니다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state, action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주어졌을 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next state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를 예측하는 모델을 환경모델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 of the environment)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이라고 하고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- 3_environment_model.png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출처는 강화학습의 교과서로 많이 활용되는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Sutton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"Reinforcement Learning" (</a:t>
                </a:r>
                <a:r>
                  <a:rPr kumimoji="1" lang="en-US" altLang="ko-KR" sz="1200" b="0" i="0" u="sng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hlinkClick r:id="rId4"/>
                  </a:rPr>
                  <a:t>https://web.stanford.edu/class/psych209/Readings/SuttonBartoIPRLBook2ndEd.pdf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 1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절입니다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책의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장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절과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절에 해당 내용이 더 자세히 나오고 있는데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강화학습의 배경이 되는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(finite) MDP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구성되려면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p(s',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r|s,a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 필요하다고 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이를 통해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 계산할 수 있음이 식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(3.7), (3.8)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에 설명되어 있습니다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이것들에 따르면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일반적인 강화학습에서 환경이 구성됨에 있어서 두 환경모델인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state transition probability p(s'|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reward function r(</a:t>
                </a:r>
                <a:r>
                  <a:rPr kumimoji="1" lang="en-US" altLang="ko-KR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s,a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 반드시 정의되어야 함을 알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그리고 이 환경모델을 토대로 해야만 강화학습 모델을 만들 수 있을 것 같습니다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DQN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이나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DDPG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와 같은 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RL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알고리즘이 환경모델을 알아야 한다고 말하려는 것은 아닙니다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실제로 이 알고리즘들은 환경모델을 모르는 채로 환경을 추정해가며 학습합니다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(model-free).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하지만 일단 강화학습 문제가 성립하기 위해서는 환경모델이 구성되어 있어야 할 것 같다는 취지에서 </a:t>
                </a:r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공유드립니다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다만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이상은 일반적인 강화학습에 대한 이야기이므로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공정 상황에서 강화학습이 어떻게 적용될 수 있을지 하는 문제에 대해서는 더 찾아보겠습니다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b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endParaRPr kumimoji="1" lang="en-US" altLang="ko-KR" sz="1200" b="0" i="0" kern="12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감사합니다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r>
                  <a:rPr kumimoji="1" lang="ko-KR" altLang="en-US" sz="1200" b="0" i="0" kern="1200" dirty="0" err="1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김선중</a:t>
                </a:r>
                <a:r>
                  <a:rPr kumimoji="1" lang="ko-KR" altLang="en-US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드림</a:t>
                </a:r>
                <a:r>
                  <a:rPr kumimoji="1" lang="en-US" altLang="ko-KR" sz="1200" b="0" i="0" kern="1200" dirty="0">
                    <a:solidFill>
                      <a:schemeClr val="tx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DA150843-E663-57CD-7577-6F739DE9EB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과</a:t>
                </a:r>
                <a:r>
                  <a:rPr lang="en-US" altLang="ko-KR" sz="1200" dirty="0">
                    <a:latin typeface="+mn-ea"/>
                  </a:rPr>
                  <a:t> DDPG</a:t>
                </a:r>
                <a:r>
                  <a:rPr lang="ko-KR" altLang="en-US" sz="1200" dirty="0">
                    <a:latin typeface="+mn-ea"/>
                  </a:rPr>
                  <a:t>의 </a:t>
                </a:r>
                <a:r>
                  <a:rPr lang="en-US" altLang="ko-KR" sz="1200" dirty="0">
                    <a:latin typeface="+mn-ea"/>
                  </a:rPr>
                  <a:t>pseudo-code</a:t>
                </a:r>
                <a:r>
                  <a:rPr lang="ko-KR" altLang="en-US" sz="1200" dirty="0">
                    <a:latin typeface="+mn-ea"/>
                  </a:rPr>
                  <a:t>에서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𝑠’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혹은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𝑠_(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𝑡+1)</a:t>
                </a:r>
                <a:r>
                  <a:rPr lang="ko-KR" altLang="en-US" sz="1200" dirty="0">
                    <a:latin typeface="+mn-ea"/>
                  </a:rPr>
                  <a:t>을 </a:t>
                </a:r>
                <a:r>
                  <a:rPr lang="en-US" altLang="ko-KR" sz="1200" dirty="0">
                    <a:latin typeface="+mn-ea"/>
                  </a:rPr>
                  <a:t>observe</a:t>
                </a:r>
                <a:r>
                  <a:rPr lang="ko-KR" altLang="en-US" sz="1200" dirty="0">
                    <a:latin typeface="+mn-ea"/>
                  </a:rPr>
                  <a:t>한다고 되어 있다</a:t>
                </a:r>
                <a:r>
                  <a:rPr lang="en-US" altLang="ko-KR" sz="1200" dirty="0">
                    <a:latin typeface="+mn-ea"/>
                  </a:rPr>
                  <a:t>. DQN </a:t>
                </a:r>
                <a:r>
                  <a:rPr lang="ko-KR" altLang="en-US" sz="1200" dirty="0">
                    <a:latin typeface="+mn-ea"/>
                  </a:rPr>
                  <a:t>논문에서의 </a:t>
                </a:r>
                <a:r>
                  <a:rPr lang="en-US" altLang="ko-KR" sz="1200" dirty="0">
                    <a:latin typeface="+mn-ea"/>
                  </a:rPr>
                  <a:t>DQN</a:t>
                </a:r>
                <a:r>
                  <a:rPr lang="ko-KR" altLang="en-US" sz="1200" dirty="0">
                    <a:latin typeface="+mn-ea"/>
                  </a:rPr>
                  <a:t>은 </a:t>
                </a:r>
                <a:r>
                  <a:rPr lang="en-US" altLang="ko-KR" sz="1200" dirty="0" err="1">
                    <a:latin typeface="+mn-ea"/>
                  </a:rPr>
                  <a:t>atari</a:t>
                </a:r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ko-KR" altLang="en-US" sz="1200" dirty="0">
                    <a:latin typeface="+mn-ea"/>
                  </a:rPr>
                  <a:t>문제를 푸는 것이므로 바로 다음 순간의 화면을 </a:t>
                </a:r>
                <a:r>
                  <a:rPr lang="en-US" altLang="ko-KR" sz="1200" dirty="0">
                    <a:latin typeface="+mn-ea"/>
                  </a:rPr>
                  <a:t>CNN</a:t>
                </a:r>
                <a:r>
                  <a:rPr lang="ko-KR" altLang="en-US" sz="1200" dirty="0">
                    <a:latin typeface="+mn-ea"/>
                  </a:rPr>
                  <a:t>으로 인식할 수 있고 그렇게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정하는 식으로 되어 있다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즉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가 있어서 문제가 없다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+mn-ea"/>
                  </a:rPr>
                  <a:t>DDQN </a:t>
                </a:r>
                <a:r>
                  <a:rPr lang="ko-KR" altLang="en-US" sz="1200" dirty="0">
                    <a:latin typeface="+mn-ea"/>
                  </a:rPr>
                  <a:t>논문에서는 </a:t>
                </a:r>
                <a:r>
                  <a:rPr lang="en-US" altLang="ko-KR" sz="1200" dirty="0">
                    <a:latin typeface="+mn-ea"/>
                  </a:rPr>
                  <a:t>cartpole, gripper(</a:t>
                </a:r>
                <a:r>
                  <a:rPr lang="ko-KR" altLang="en-US" sz="1200" dirty="0" err="1">
                    <a:latin typeface="+mn-ea"/>
                  </a:rPr>
                  <a:t>로봇팔</a:t>
                </a:r>
                <a:r>
                  <a:rPr lang="en-US" altLang="ko-KR" sz="1200" dirty="0">
                    <a:latin typeface="+mn-ea"/>
                  </a:rPr>
                  <a:t>), puck striking, locomotion(</a:t>
                </a:r>
                <a:r>
                  <a:rPr lang="ko-KR" altLang="en-US" sz="1200" dirty="0">
                    <a:latin typeface="+mn-ea"/>
                  </a:rPr>
                  <a:t>자율보행</a:t>
                </a:r>
                <a:r>
                  <a:rPr lang="en-US" altLang="ko-KR" sz="1200" dirty="0">
                    <a:latin typeface="+mn-ea"/>
                  </a:rPr>
                  <a:t>) </a:t>
                </a:r>
                <a:r>
                  <a:rPr lang="ko-KR" altLang="en-US" sz="1200" dirty="0">
                    <a:latin typeface="+mn-ea"/>
                  </a:rPr>
                  <a:t>등의 문제를 다뤘고 그때 </a:t>
                </a:r>
                <a:r>
                  <a:rPr lang="en-US" altLang="ko-KR" sz="1200" dirty="0">
                    <a:latin typeface="+mn-ea"/>
                  </a:rPr>
                  <a:t>emulator</a:t>
                </a:r>
                <a:r>
                  <a:rPr lang="ko-KR" altLang="en-US" sz="1200" dirty="0">
                    <a:latin typeface="+mn-ea"/>
                  </a:rPr>
                  <a:t>로서 물리엔진 </a:t>
                </a:r>
                <a:r>
                  <a:rPr lang="en-US" altLang="ko-KR" sz="1200" dirty="0" err="1">
                    <a:latin typeface="+mn-ea"/>
                  </a:rPr>
                  <a:t>MuJoCo</a:t>
                </a:r>
                <a:r>
                  <a:rPr lang="ko-KR" altLang="en-US" sz="1200" dirty="0">
                    <a:latin typeface="+mn-ea"/>
                  </a:rPr>
                  <a:t>를 사용했다고 되어 있다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+mn-ea"/>
                  </a:rPr>
                  <a:t>하지만 일반적인 공정 문제에서는</a:t>
                </a:r>
                <a:r>
                  <a:rPr lang="en-US" altLang="ko-KR" sz="1200" dirty="0">
                    <a:latin typeface="+mn-ea"/>
                  </a:rPr>
                  <a:t>, next state</a:t>
                </a:r>
                <a:r>
                  <a:rPr lang="ko-KR" altLang="en-US" sz="1200" dirty="0">
                    <a:latin typeface="+mn-ea"/>
                  </a:rPr>
                  <a:t>는 모든 </a:t>
                </a:r>
                <a:r>
                  <a:rPr lang="en-US" altLang="ko-KR" sz="1200" dirty="0">
                    <a:latin typeface="+mn-ea"/>
                  </a:rPr>
                  <a:t>state</a:t>
                </a:r>
                <a:r>
                  <a:rPr lang="ko-KR" altLang="en-US" sz="1200" dirty="0">
                    <a:latin typeface="+mn-ea"/>
                  </a:rPr>
                  <a:t>를 실시간으로 측정하지 않는 이상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얻을 수 없다</a:t>
                </a:r>
                <a:r>
                  <a:rPr lang="en-US" altLang="ko-KR" sz="1200" dirty="0">
                    <a:latin typeface="+mn-ea"/>
                  </a:rPr>
                  <a:t>. </a:t>
                </a:r>
                <a:r>
                  <a:rPr lang="ko-KR" altLang="en-US" sz="1200" dirty="0">
                    <a:latin typeface="+mn-ea"/>
                  </a:rPr>
                  <a:t>학습 시에는 </a:t>
                </a:r>
                <a:r>
                  <a:rPr lang="ko-KR" altLang="en-US" sz="1200" dirty="0" err="1">
                    <a:latin typeface="+mn-ea"/>
                  </a:rPr>
                  <a:t>쌓여있는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next state</a:t>
                </a:r>
                <a:r>
                  <a:rPr lang="ko-KR" altLang="en-US" sz="1200" dirty="0">
                    <a:latin typeface="+mn-ea"/>
                  </a:rPr>
                  <a:t>를 사용할 수 있겠고</a:t>
                </a:r>
                <a:r>
                  <a:rPr lang="en-US" altLang="ko-KR" sz="1200" dirty="0">
                    <a:latin typeface="+mn-ea"/>
                  </a:rPr>
                  <a:t>, </a:t>
                </a:r>
                <a:r>
                  <a:rPr lang="ko-KR" altLang="en-US" sz="1200" dirty="0">
                    <a:latin typeface="+mn-ea"/>
                  </a:rPr>
                  <a:t>이것이 일정 부분 도움이 될 수 있겠지만</a:t>
                </a:r>
                <a:r>
                  <a:rPr lang="en-US" altLang="ko-KR" sz="1200" dirty="0">
                    <a:latin typeface="+mn-ea"/>
                  </a:rPr>
                  <a:t>, test</a:t>
                </a:r>
                <a:r>
                  <a:rPr lang="ko-KR" altLang="en-US" sz="1200" dirty="0">
                    <a:latin typeface="+mn-ea"/>
                  </a:rPr>
                  <a:t>시에는 가능하지 않다</a:t>
                </a:r>
                <a:r>
                  <a:rPr lang="en-US" altLang="ko-KR" sz="1200" dirty="0">
                    <a:latin typeface="+mn-ea"/>
                  </a:rPr>
                  <a:t>.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68A6E1-B512-CCFF-3E2A-B02931162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28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34D8AA7-8C6E-4CCA-A0FA-DEF653DF95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45636" y="1378603"/>
            <a:ext cx="6814729" cy="1216815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 dirty="0"/>
              <a:t>제목 입력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F9C7C0F-DB1B-4BE9-9142-410B314C4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4269" y="4509119"/>
            <a:ext cx="2586181" cy="970278"/>
          </a:xfrm>
          <a:prstGeom prst="rect">
            <a:avLst/>
          </a:prstGeom>
        </p:spPr>
        <p:txBody>
          <a:bodyPr anchor="ctr"/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>
                <a:solidFill>
                  <a:schemeClr val="bg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en-US" altLang="ko-KR" dirty="0"/>
              <a:t>202y. mm. dd </a:t>
            </a:r>
            <a:r>
              <a:rPr lang="ko-KR" altLang="en-US" dirty="0"/>
              <a:t>담당자</a:t>
            </a:r>
            <a:r>
              <a:rPr lang="en-US" altLang="ko-KR" dirty="0"/>
              <a:t>/</a:t>
            </a:r>
            <a:r>
              <a:rPr lang="ko-KR" altLang="en-US" dirty="0"/>
              <a:t>직급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9E7B7E7-9C05-4667-885B-AB8295A969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5381" y="6356345"/>
            <a:ext cx="2137340" cy="411493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1" kern="1200" dirty="0">
                <a:solidFill>
                  <a:schemeClr val="tx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 dirty="0"/>
              <a:t>대상 업체 로고</a:t>
            </a:r>
            <a:endParaRPr lang="en-US" altLang="ko-KR" dirty="0"/>
          </a:p>
          <a:p>
            <a:pPr lvl="0"/>
            <a:r>
              <a:rPr lang="en-US" altLang="ko-KR" dirty="0"/>
              <a:t>*</a:t>
            </a:r>
            <a:r>
              <a:rPr lang="ko-KR" altLang="en-US" dirty="0"/>
              <a:t>없을 시 무시</a:t>
            </a:r>
          </a:p>
        </p:txBody>
      </p:sp>
    </p:spTree>
    <p:extLst>
      <p:ext uri="{BB962C8B-B14F-4D97-AF65-F5344CB8AC3E}">
        <p14:creationId xmlns:p14="http://schemas.microsoft.com/office/powerpoint/2010/main" val="129778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EC38CF-E0DA-4E4F-8879-1DB4A59C6FEA}"/>
              </a:ext>
            </a:extLst>
          </p:cNvPr>
          <p:cNvSpPr txBox="1">
            <a:spLocks/>
          </p:cNvSpPr>
          <p:nvPr userDrawn="1"/>
        </p:nvSpPr>
        <p:spPr>
          <a:xfrm>
            <a:off x="554082" y="188574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C314B1-2864-4E0A-A4EA-09072E8A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2091" y="1997810"/>
            <a:ext cx="4733230" cy="3571718"/>
          </a:xfrm>
          <a:prstGeom prst="rect">
            <a:avLst/>
          </a:prstGeom>
        </p:spPr>
        <p:txBody>
          <a:bodyPr anchor="t"/>
          <a:lstStyle>
            <a:lvl1pPr marL="360363" indent="-360363" algn="l" rtl="0" fontAlgn="base" latinLnBrk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  <a:defRPr kumimoji="1" lang="ko-KR" altLang="en-US" sz="28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 dirty="0"/>
              <a:t>챕터 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66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405" y="2295122"/>
            <a:ext cx="45073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ko-KR" altLang="en-US" dirty="0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41454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2024.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 dirty="0"/>
              <a:t>*</a:t>
            </a:r>
            <a:r>
              <a:rPr lang="ko-KR" altLang="en-US" dirty="0"/>
              <a:t>글자 폰트 </a:t>
            </a:r>
            <a:r>
              <a:rPr lang="en-US" altLang="ko-KR" dirty="0"/>
              <a:t>14 </a:t>
            </a:r>
            <a:r>
              <a:rPr lang="ko-KR" altLang="en-US" dirty="0"/>
              <a:t>유지                                                                                                                     </a:t>
            </a:r>
            <a:r>
              <a:rPr lang="en-US" altLang="ko-KR" dirty="0"/>
              <a:t>*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줄까지 기입                                                                                                                      </a:t>
            </a:r>
            <a:r>
              <a:rPr lang="en-US" altLang="ko-KR" dirty="0"/>
              <a:t>*</a:t>
            </a:r>
            <a:r>
              <a:rPr lang="ko-KR" altLang="en-US" dirty="0"/>
              <a:t>그림 자료가 주 내용일 경우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 dirty="0"/>
              <a:t>1. </a:t>
            </a:r>
            <a:r>
              <a:rPr lang="ko-KR" altLang="en-US" dirty="0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98618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544274" y="4536505"/>
            <a:ext cx="4245264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이씨마이너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강남구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덕원빌딩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 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 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+mn-ea"/>
                <a:ea typeface="+mn-ea"/>
              </a:rPr>
              <a:t>본 문서는 </a:t>
            </a:r>
            <a:r>
              <a:rPr lang="en-US" altLang="ko-KR" sz="1000" b="1" dirty="0">
                <a:latin typeface="+mn-ea"/>
                <a:ea typeface="+mn-ea"/>
              </a:rPr>
              <a:t>㈜</a:t>
            </a:r>
            <a:r>
              <a:rPr lang="ko-KR" altLang="en-US" sz="1000" b="1" dirty="0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배포될 수 없습니다</a:t>
            </a:r>
            <a:r>
              <a:rPr lang="en-US" altLang="ko-KR" sz="1000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dirty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2025.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309" y="603030"/>
            <a:ext cx="9454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6F960B-CEE0-D95F-65F1-DB660F57F9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0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Text Box 1068"/>
          <p:cNvSpPr txBox="1">
            <a:spLocks noChangeArrowheads="1"/>
          </p:cNvSpPr>
          <p:nvPr userDrawn="1"/>
        </p:nvSpPr>
        <p:spPr bwMode="auto">
          <a:xfrm>
            <a:off x="-1513" y="6525344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Copyright © 2016 ECMiner.com.</a:t>
            </a:r>
            <a:r>
              <a:rPr kumimoji="0" lang="en-US" altLang="ko-KR" sz="7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All rights reserved   |  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2016. </a:t>
            </a:r>
            <a:r>
              <a:rPr kumimoji="0" lang="en-US" altLang="ko-KR" sz="700" b="0" i="0" dirty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89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696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0" r:id="rId2"/>
    <p:sldLayoutId id="2147483803" r:id="rId3"/>
    <p:sldLayoutId id="2147483808" r:id="rId4"/>
    <p:sldLayoutId id="2147483804" r:id="rId5"/>
    <p:sldLayoutId id="2147483812" r:id="rId6"/>
    <p:sldLayoutId id="2147483813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4.xml"/><Relationship Id="rId20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B9C259-F067-4F41-A6FB-E2E1BE7869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3341" y="1740473"/>
            <a:ext cx="7439320" cy="1216815"/>
          </a:xfrm>
        </p:spPr>
        <p:txBody>
          <a:bodyPr/>
          <a:lstStyle/>
          <a:p>
            <a:r>
              <a:rPr lang="ko-KR" altLang="en-US" dirty="0"/>
              <a:t>서부발전 </a:t>
            </a:r>
            <a:r>
              <a:rPr lang="ko-KR" altLang="en-US" dirty="0" err="1"/>
              <a:t>희석질소가스</a:t>
            </a:r>
            <a:r>
              <a:rPr lang="ko-KR" altLang="en-US" dirty="0"/>
              <a:t> 최적주입 제어모델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35A55-B1BF-4C4C-B8BD-EE34EE9B9E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 err="1"/>
              <a:t>김선중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선임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1FF10-64BF-4D1E-B03D-21849AC56E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7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D53B3CA-77E9-4E13-ECF0-DC734CBA4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가스터빈의 연료 및</a:t>
            </a:r>
            <a:r>
              <a:rPr lang="en-US" altLang="ko-KR" dirty="0"/>
              <a:t> </a:t>
            </a:r>
            <a:r>
              <a:rPr lang="ko-KR" altLang="en-US" dirty="0"/>
              <a:t>운전 조건 변화에</a:t>
            </a:r>
            <a:r>
              <a:rPr lang="en-US" altLang="ko-KR" dirty="0"/>
              <a:t> </a:t>
            </a:r>
            <a:r>
              <a:rPr lang="ko-KR" altLang="en-US" dirty="0"/>
              <a:t>따라 </a:t>
            </a:r>
            <a:r>
              <a:rPr lang="en-US" altLang="ko-KR" dirty="0"/>
              <a:t>DGAN </a:t>
            </a:r>
            <a:r>
              <a:rPr lang="ko-KR" altLang="en-US" dirty="0"/>
              <a:t>투입량을 조절하여 </a:t>
            </a:r>
            <a:r>
              <a:rPr lang="ko-KR" altLang="en-US" dirty="0" err="1"/>
              <a:t>열적질소산화물</a:t>
            </a:r>
            <a:r>
              <a:rPr lang="ko-KR" altLang="en-US" dirty="0"/>
              <a:t> </a:t>
            </a:r>
            <a:r>
              <a:rPr lang="en-US" altLang="ko-KR" dirty="0"/>
              <a:t>(thermal NOx)</a:t>
            </a:r>
            <a:r>
              <a:rPr lang="ko-KR" altLang="en-US" dirty="0"/>
              <a:t>의 배출농도를 저감하는 강화학습 기반 제어모델을 개발하여 </a:t>
            </a:r>
            <a:r>
              <a:rPr lang="en-US" altLang="ko-KR" b="1" dirty="0">
                <a:solidFill>
                  <a:srgbClr val="0000FF"/>
                </a:solidFill>
              </a:rPr>
              <a:t>NOx </a:t>
            </a:r>
            <a:r>
              <a:rPr lang="ko-KR" altLang="en-US" b="1" dirty="0">
                <a:solidFill>
                  <a:srgbClr val="0000FF"/>
                </a:solidFill>
              </a:rPr>
              <a:t>배출량 최소화로 환경 규제 대응 </a:t>
            </a:r>
            <a:r>
              <a:rPr lang="ko-KR" altLang="en-US" dirty="0"/>
              <a:t>및 </a:t>
            </a:r>
            <a:r>
              <a:rPr lang="ko-KR" altLang="en-US" b="1" dirty="0">
                <a:solidFill>
                  <a:srgbClr val="0000FF"/>
                </a:solidFill>
              </a:rPr>
              <a:t>가스터빈 효율 상승으로 연료비 절감 및 발전 원가 경쟁력 강화 기여 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827FC053-5F38-FF35-7308-F77C93A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1.1 </a:t>
            </a:r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과제 개요 및 목적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214C83C-B2AF-789A-424E-16DB7B9F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grpSp>
        <p:nvGrpSpPr>
          <p:cNvPr id="2" name="Group 36">
            <a:extLst>
              <a:ext uri="{FF2B5EF4-FFF2-40B4-BE49-F238E27FC236}">
                <a16:creationId xmlns:a16="http://schemas.microsoft.com/office/drawing/2014/main" id="{5C9249B5-0B22-7CB7-06DD-C2FA5D87D587}"/>
              </a:ext>
            </a:extLst>
          </p:cNvPr>
          <p:cNvGrpSpPr>
            <a:grpSpLocks/>
          </p:cNvGrpSpPr>
          <p:nvPr/>
        </p:nvGrpSpPr>
        <p:grpSpPr bwMode="auto">
          <a:xfrm>
            <a:off x="2105911" y="2717239"/>
            <a:ext cx="7335292" cy="470793"/>
            <a:chOff x="682" y="2576"/>
            <a:chExt cx="4973" cy="432"/>
          </a:xfrm>
        </p:grpSpPr>
        <p:sp>
          <p:nvSpPr>
            <p:cNvPr id="3" name="AutoShape 37">
              <a:extLst>
                <a:ext uri="{FF2B5EF4-FFF2-40B4-BE49-F238E27FC236}">
                  <a16:creationId xmlns:a16="http://schemas.microsoft.com/office/drawing/2014/main" id="{FB564738-F38E-206B-F7AC-C8AAFC76F5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82" y="2583"/>
              <a:ext cx="4973" cy="4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647 w 21600"/>
                <a:gd name="T13" fmla="*/ 4625 h 21600"/>
                <a:gd name="T14" fmla="*/ 16953 w 21600"/>
                <a:gd name="T15" fmla="*/ 169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800" b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grpSp>
          <p:nvGrpSpPr>
            <p:cNvPr id="4" name="Group 38">
              <a:extLst>
                <a:ext uri="{FF2B5EF4-FFF2-40B4-BE49-F238E27FC236}">
                  <a16:creationId xmlns:a16="http://schemas.microsoft.com/office/drawing/2014/main" id="{DC24774E-FB7A-2956-CFB4-B25920646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" y="2576"/>
              <a:ext cx="4336" cy="432"/>
              <a:chOff x="1002" y="2576"/>
              <a:chExt cx="4336" cy="432"/>
            </a:xfrm>
          </p:grpSpPr>
          <p:grpSp>
            <p:nvGrpSpPr>
              <p:cNvPr id="9" name="Group 39">
                <a:extLst>
                  <a:ext uri="{FF2B5EF4-FFF2-40B4-BE49-F238E27FC236}">
                    <a16:creationId xmlns:a16="http://schemas.microsoft.com/office/drawing/2014/main" id="{C8AC3033-8427-0F83-BBD6-5D324DAA15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4" y="2576"/>
                <a:ext cx="3844" cy="432"/>
                <a:chOff x="1142" y="2595"/>
                <a:chExt cx="2251" cy="192"/>
              </a:xfrm>
            </p:grpSpPr>
            <p:grpSp>
              <p:nvGrpSpPr>
                <p:cNvPr id="16" name="Group 40">
                  <a:extLst>
                    <a:ext uri="{FF2B5EF4-FFF2-40B4-BE49-F238E27FC236}">
                      <a16:creationId xmlns:a16="http://schemas.microsoft.com/office/drawing/2014/main" id="{BBB0A153-3E64-4C41-82E4-D76F8A5FA0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12" y="2595"/>
                  <a:ext cx="711" cy="192"/>
                  <a:chOff x="1512" y="2595"/>
                  <a:chExt cx="711" cy="192"/>
                </a:xfrm>
              </p:grpSpPr>
              <p:sp>
                <p:nvSpPr>
                  <p:cNvPr id="22" name="Line 41">
                    <a:extLst>
                      <a:ext uri="{FF2B5EF4-FFF2-40B4-BE49-F238E27FC236}">
                        <a16:creationId xmlns:a16="http://schemas.microsoft.com/office/drawing/2014/main" id="{320D8E11-0C91-8A19-62CA-77BC0C0DBE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12" y="2604"/>
                    <a:ext cx="420" cy="18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3" name="Line 42">
                    <a:extLst>
                      <a:ext uri="{FF2B5EF4-FFF2-40B4-BE49-F238E27FC236}">
                        <a16:creationId xmlns:a16="http://schemas.microsoft.com/office/drawing/2014/main" id="{7CB889B7-655C-3C5B-9A43-BEC9CF9E4E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2595"/>
                    <a:ext cx="221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4" name="Line 43">
                    <a:extLst>
                      <a:ext uri="{FF2B5EF4-FFF2-40B4-BE49-F238E27FC236}">
                        <a16:creationId xmlns:a16="http://schemas.microsoft.com/office/drawing/2014/main" id="{7C3D3CDA-7CDA-193B-726D-C516239781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55" y="2604"/>
                    <a:ext cx="68" cy="18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7" name="Line 44">
                  <a:extLst>
                    <a:ext uri="{FF2B5EF4-FFF2-40B4-BE49-F238E27FC236}">
                      <a16:creationId xmlns:a16="http://schemas.microsoft.com/office/drawing/2014/main" id="{01D1AA7B-C8BE-10BD-C8DF-B890281B49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2" y="2604"/>
                  <a:ext cx="419" cy="18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Line 45">
                  <a:extLst>
                    <a:ext uri="{FF2B5EF4-FFF2-40B4-BE49-F238E27FC236}">
                      <a16:creationId xmlns:a16="http://schemas.microsoft.com/office/drawing/2014/main" id="{981CA33E-0829-3411-8A83-0F32B172B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3" y="2595"/>
                  <a:ext cx="219" cy="192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19" name="Line 46">
                  <a:extLst>
                    <a:ext uri="{FF2B5EF4-FFF2-40B4-BE49-F238E27FC236}">
                      <a16:creationId xmlns:a16="http://schemas.microsoft.com/office/drawing/2014/main" id="{A53ED9D6-9EF4-4954-FF9B-983CCBE409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1" y="2604"/>
                  <a:ext cx="68" cy="18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0" name="Line 47">
                  <a:extLst>
                    <a:ext uri="{FF2B5EF4-FFF2-40B4-BE49-F238E27FC236}">
                      <a16:creationId xmlns:a16="http://schemas.microsoft.com/office/drawing/2014/main" id="{79F57FC5-96A3-65D9-FE49-D58B3F10E9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42" y="2601"/>
                  <a:ext cx="644" cy="18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Line 48">
                  <a:extLst>
                    <a:ext uri="{FF2B5EF4-FFF2-40B4-BE49-F238E27FC236}">
                      <a16:creationId xmlns:a16="http://schemas.microsoft.com/office/drawing/2014/main" id="{D094ECA0-6BF3-9840-433C-C94EDC0C0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51" y="2600"/>
                  <a:ext cx="642" cy="18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" name="Line 49">
                <a:extLst>
                  <a:ext uri="{FF2B5EF4-FFF2-40B4-BE49-F238E27FC236}">
                    <a16:creationId xmlns:a16="http://schemas.microsoft.com/office/drawing/2014/main" id="{996F5CE6-AA01-7BF8-4CD7-A5CBE1384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2" y="2898"/>
                <a:ext cx="4336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61D1A08C-E8DD-2586-3962-B9BD62879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4" y="2799"/>
                <a:ext cx="3708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5" name="Line 51">
                <a:extLst>
                  <a:ext uri="{FF2B5EF4-FFF2-40B4-BE49-F238E27FC236}">
                    <a16:creationId xmlns:a16="http://schemas.microsoft.com/office/drawing/2014/main" id="{65EA7483-68B1-7901-0995-8AA100E70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9" y="2727"/>
                <a:ext cx="3206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5" name="Rectangle 10">
            <a:extLst>
              <a:ext uri="{FF2B5EF4-FFF2-40B4-BE49-F238E27FC236}">
                <a16:creationId xmlns:a16="http://schemas.microsoft.com/office/drawing/2014/main" id="{05241194-9A07-93A2-D4BD-1E5FA7168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514" y="1634156"/>
            <a:ext cx="5761037" cy="5933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lIns="0" tIns="0" rIns="0" bIns="0" anchor="ctr" anchorCtr="1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+mn-ea"/>
                <a:ea typeface="+mn-ea"/>
              </a:rPr>
              <a:t>NOx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 배출량 최소화 및 발전원가 경쟁력 강화</a:t>
            </a:r>
            <a:endParaRPr lang="ko-KR" altLang="en-US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F229067A-E278-C037-DC92-02FEA69D2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756" y="5013176"/>
            <a:ext cx="3743846" cy="108012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indent="0">
              <a:buNone/>
            </a:pPr>
            <a:r>
              <a:rPr lang="ko-KR" altLang="en-US" b="0" dirty="0"/>
              <a:t>국내외적으로 탄소중립 및 대기오염 규제 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강화에 따른 </a:t>
            </a:r>
            <a:r>
              <a:rPr lang="ko-KR" altLang="en-US" dirty="0">
                <a:solidFill>
                  <a:srgbClr val="0000FF"/>
                </a:solidFill>
              </a:rPr>
              <a:t>발전설비의 </a:t>
            </a:r>
            <a:r>
              <a:rPr lang="en-US" altLang="ko-KR" dirty="0">
                <a:solidFill>
                  <a:srgbClr val="0000FF"/>
                </a:solidFill>
              </a:rPr>
              <a:t>NOx </a:t>
            </a:r>
            <a:r>
              <a:rPr lang="ko-KR" altLang="en-US" dirty="0">
                <a:solidFill>
                  <a:srgbClr val="0000FF"/>
                </a:solidFill>
              </a:rPr>
              <a:t>저감 및 운전 </a:t>
            </a:r>
            <a:endParaRPr lang="en-US" altLang="ko-KR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효율 향상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요구 증대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endParaRPr lang="ko-KR" altLang="en-US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7" name="AutoShape 11">
            <a:extLst>
              <a:ext uri="{FF2B5EF4-FFF2-40B4-BE49-F238E27FC236}">
                <a16:creationId xmlns:a16="http://schemas.microsoft.com/office/drawing/2014/main" id="{30D7BC24-4BD4-949A-0C20-E800D839D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870" y="4997265"/>
            <a:ext cx="3743846" cy="1096031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indent="0">
              <a:buNone/>
            </a:pPr>
            <a:r>
              <a:rPr lang="ko-KR" altLang="en-US" b="0" dirty="0"/>
              <a:t>연료 성분에 따른 </a:t>
            </a:r>
            <a:r>
              <a:rPr lang="en-US" altLang="ko-KR" b="0" dirty="0"/>
              <a:t>ASU DGAN </a:t>
            </a:r>
            <a:r>
              <a:rPr lang="ko-KR" altLang="en-US" b="0" dirty="0"/>
              <a:t>주입 및 변동 운전이 필수사항이나</a:t>
            </a:r>
            <a:r>
              <a:rPr lang="en-US" altLang="ko-KR" b="0" dirty="0"/>
              <a:t>, </a:t>
            </a:r>
            <a:r>
              <a:rPr lang="ko-KR" altLang="en-US" b="0" dirty="0"/>
              <a:t>현재 고정 로직 제어로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운영되어 </a:t>
            </a:r>
            <a:r>
              <a:rPr lang="ko-KR" altLang="en-US" dirty="0">
                <a:solidFill>
                  <a:srgbClr val="0000FF"/>
                </a:solidFill>
              </a:rPr>
              <a:t>연료 변화나 운전 조건에 대한</a:t>
            </a:r>
            <a:endParaRPr lang="en-US" altLang="ko-KR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실시간 최적 제어 요구</a:t>
            </a:r>
          </a:p>
        </p:txBody>
      </p:sp>
      <p:sp>
        <p:nvSpPr>
          <p:cNvPr id="28" name="AutoShape 164">
            <a:extLst>
              <a:ext uri="{FF2B5EF4-FFF2-40B4-BE49-F238E27FC236}">
                <a16:creationId xmlns:a16="http://schemas.microsoft.com/office/drawing/2014/main" id="{5546D7A3-627A-0070-CD14-3D90EBCC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71" y="1520824"/>
            <a:ext cx="1872208" cy="5009803"/>
          </a:xfrm>
          <a:prstGeom prst="upArrow">
            <a:avLst>
              <a:gd name="adj1" fmla="val 66581"/>
              <a:gd name="adj2" fmla="val 84872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0000">
                <a:schemeClr val="accent1">
                  <a:lumMod val="75000"/>
                </a:schemeClr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127000" dist="38100" dir="8100000" algn="tr" rotWithShape="0">
              <a:prstClr val="black"/>
            </a:outerShdw>
          </a:effectLst>
          <a:scene3d>
            <a:camera prst="isometricOffAxis1Right"/>
            <a:lightRig rig="threePt" dir="t"/>
          </a:scene3d>
          <a:sp3d>
            <a:bevelT w="127000" h="127000"/>
          </a:sp3d>
        </p:spPr>
        <p:txBody>
          <a:bodyPr lIns="90000" tIns="46800" rIns="90000" bIns="46800" anchor="ctr">
            <a:no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 Box 166">
            <a:extLst>
              <a:ext uri="{FF2B5EF4-FFF2-40B4-BE49-F238E27FC236}">
                <a16:creationId xmlns:a16="http://schemas.microsoft.com/office/drawing/2014/main" id="{8280EE2B-D16F-868E-9EA0-3FA4FCAB1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66" y="5508491"/>
            <a:ext cx="1002495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강화학습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en-US" altLang="ko-KR" sz="1200" dirty="0">
                <a:latin typeface="+mn-ea"/>
                <a:ea typeface="+mn-ea"/>
              </a:rPr>
              <a:t>DGAN</a:t>
            </a:r>
            <a:r>
              <a:rPr lang="ko-KR" altLang="en-US" sz="1200" dirty="0">
                <a:latin typeface="+mn-ea"/>
                <a:ea typeface="+mn-ea"/>
              </a:rPr>
              <a:t> 조정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30" name="Text Box 168">
            <a:extLst>
              <a:ext uri="{FF2B5EF4-FFF2-40B4-BE49-F238E27FC236}">
                <a16:creationId xmlns:a16="http://schemas.microsoft.com/office/drawing/2014/main" id="{30263E97-8843-F677-47BB-3FDCB016A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4" y="2513832"/>
            <a:ext cx="1159590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  <a:ea typeface="+mn-ea"/>
              </a:rPr>
              <a:t>NOx 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</a:rPr>
              <a:t>저감</a:t>
            </a:r>
            <a:endParaRPr lang="en-US" altLang="ko-KR" sz="12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발전효율 상승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1E66191B-9A3E-AF68-59F1-F961EF1F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505" y="3068322"/>
            <a:ext cx="7560840" cy="180906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88900" indent="-88900" algn="ctr" defTabSz="222250" latinLnBrk="0">
              <a:lnSpc>
                <a:spcPct val="150000"/>
              </a:lnSpc>
              <a:spcBef>
                <a:spcPct val="20000"/>
              </a:spcBef>
              <a:buClr>
                <a:srgbClr val="4669AF"/>
              </a:buClr>
            </a:pPr>
            <a:endParaRPr lang="ko-KR" altLang="en-US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 Box 193">
            <a:extLst>
              <a:ext uri="{FF2B5EF4-FFF2-40B4-BE49-F238E27FC236}">
                <a16:creationId xmlns:a16="http://schemas.microsoft.com/office/drawing/2014/main" id="{B863CC3C-69DD-131A-A9B0-9AC73B30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2646" y="2484913"/>
            <a:ext cx="181822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33" name="Text Box 194">
            <a:extLst>
              <a:ext uri="{FF2B5EF4-FFF2-40B4-BE49-F238E27FC236}">
                <a16:creationId xmlns:a16="http://schemas.microsoft.com/office/drawing/2014/main" id="{BBD9F2D8-4A45-51B6-4A83-2BC44FD28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44" y="2208495"/>
            <a:ext cx="3187389" cy="37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ko-KR" altLang="en-US" i="1" dirty="0">
                <a:solidFill>
                  <a:srgbClr val="C00000"/>
                </a:solidFill>
                <a:latin typeface="+mn-ea"/>
                <a:ea typeface="+mn-ea"/>
              </a:rPr>
              <a:t>최적 희석 질소가스 주입 시스템 구축</a:t>
            </a:r>
            <a:endParaRPr kumimoji="0" lang="ko-KR" altLang="en-US" sz="1400" b="1" i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4" name="달 33">
            <a:extLst>
              <a:ext uri="{FF2B5EF4-FFF2-40B4-BE49-F238E27FC236}">
                <a16:creationId xmlns:a16="http://schemas.microsoft.com/office/drawing/2014/main" id="{AC9FDEE7-8F69-C5F6-39B2-0E2E4C30946F}"/>
              </a:ext>
            </a:extLst>
          </p:cNvPr>
          <p:cNvSpPr/>
          <p:nvPr/>
        </p:nvSpPr>
        <p:spPr bwMode="auto">
          <a:xfrm rot="16200000">
            <a:off x="5602511" y="-881658"/>
            <a:ext cx="323042" cy="7117513"/>
          </a:xfrm>
          <a:prstGeom prst="moon">
            <a:avLst>
              <a:gd name="adj" fmla="val 31289"/>
            </a:avLst>
          </a:prstGeom>
          <a:blipFill>
            <a:blip r:embed="rId2" cstate="print">
              <a:grayscl/>
            </a:blip>
            <a:tile tx="0" ty="0" sx="100000" sy="100000" flip="none" algn="tl"/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35" name="Text Box 194">
            <a:extLst>
              <a:ext uri="{FF2B5EF4-FFF2-40B4-BE49-F238E27FC236}">
                <a16:creationId xmlns:a16="http://schemas.microsoft.com/office/drawing/2014/main" id="{62C96448-D6DE-9619-A266-25FD1D4ED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060" y="3135074"/>
            <a:ext cx="5823211" cy="4162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DGAN(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희석 질소가스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주입 제어모델 구현 </a:t>
            </a:r>
          </a:p>
        </p:txBody>
      </p:sp>
      <p:sp>
        <p:nvSpPr>
          <p:cNvPr id="36" name="Text Box 194">
            <a:extLst>
              <a:ext uri="{FF2B5EF4-FFF2-40B4-BE49-F238E27FC236}">
                <a16:creationId xmlns:a16="http://schemas.microsoft.com/office/drawing/2014/main" id="{1587A0C7-69DD-C898-B15D-D2522C5E1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697" y="3624260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탐색적 분석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부하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연료량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, NPR,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NOx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발생량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, DGAN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주입량 간의 상관관계 분석 등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 Box 194">
            <a:extLst>
              <a:ext uri="{FF2B5EF4-FFF2-40B4-BE49-F238E27FC236}">
                <a16:creationId xmlns:a16="http://schemas.microsoft.com/office/drawing/2014/main" id="{2CD8A37D-1AEF-186D-8A68-6C0B99639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36" y="3624260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latin typeface="+mn-ea"/>
              </a:rPr>
              <a:t>NOx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발생 영향 운전 변수 및 조건 도출을 통한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NOx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발생량 예측 모델 구현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 Box 194">
            <a:extLst>
              <a:ext uri="{FF2B5EF4-FFF2-40B4-BE49-F238E27FC236}">
                <a16:creationId xmlns:a16="http://schemas.microsoft.com/office/drawing/2014/main" id="{BB1A5B75-0444-EC88-6B10-5F9447D7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697" y="4239317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강화학습 기반 최적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DGAN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주입모델 개발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 Box 194">
            <a:extLst>
              <a:ext uri="{FF2B5EF4-FFF2-40B4-BE49-F238E27FC236}">
                <a16:creationId xmlns:a16="http://schemas.microsoft.com/office/drawing/2014/main" id="{6FAD2A37-1F69-2EF3-AED1-681DD5235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36" y="4239318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en-US" altLang="ko-KR" b="0" dirty="0" err="1">
                <a:solidFill>
                  <a:schemeClr val="tx1"/>
                </a:solidFill>
                <a:latin typeface="+mn-ea"/>
              </a:rPr>
              <a:t>ECMinerIMS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™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기반 최적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DGAN</a:t>
            </a:r>
          </a:p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자동제어 시스템 구축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ACD26-7AEC-04ED-991F-08223195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36F6CD9-B0E5-FDFE-83BA-24BB4CD3D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가스터빈 일반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ED36F79-E9E0-92FA-C896-588824C17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141563"/>
          </a:xfrm>
        </p:spPr>
        <p:txBody>
          <a:bodyPr/>
          <a:lstStyle/>
          <a:p>
            <a:r>
              <a:rPr lang="ko-KR" altLang="en-US" dirty="0"/>
              <a:t>가스터빈은 크게 압축기</a:t>
            </a:r>
            <a:r>
              <a:rPr lang="en-US" altLang="ko-KR" dirty="0"/>
              <a:t>(compressor), </a:t>
            </a:r>
            <a:r>
              <a:rPr lang="ko-KR" altLang="en-US" dirty="0"/>
              <a:t>연소기</a:t>
            </a:r>
            <a:r>
              <a:rPr lang="en-US" altLang="ko-KR" dirty="0"/>
              <a:t>(combustor), </a:t>
            </a:r>
            <a:r>
              <a:rPr lang="ko-KR" altLang="en-US" dirty="0"/>
              <a:t>터빈</a:t>
            </a:r>
            <a:r>
              <a:rPr lang="en-US" altLang="ko-KR" dirty="0"/>
              <a:t>(turbine)</a:t>
            </a:r>
            <a:r>
              <a:rPr lang="ko-KR" altLang="en-US" dirty="0"/>
              <a:t>으로 구성됨</a:t>
            </a:r>
            <a:r>
              <a:rPr lang="en-US" altLang="ko-KR" dirty="0"/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dirty="0"/>
              <a:t>압축기 </a:t>
            </a:r>
            <a:r>
              <a:rPr lang="en-US" altLang="ko-KR" dirty="0"/>
              <a:t>: </a:t>
            </a:r>
            <a:r>
              <a:rPr lang="ko-KR" altLang="en-US" dirty="0"/>
              <a:t>공기를 빨아들이고 압축시켜 연소기에 전달함</a:t>
            </a:r>
            <a:r>
              <a:rPr lang="en-US" altLang="ko-KR" dirty="0"/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dirty="0"/>
              <a:t>연소기 </a:t>
            </a:r>
            <a:r>
              <a:rPr lang="en-US" altLang="ko-KR" dirty="0"/>
              <a:t>: </a:t>
            </a:r>
            <a:r>
              <a:rPr lang="ko-KR" altLang="en-US" dirty="0"/>
              <a:t>압축공기와 연료 등을 연소시킴</a:t>
            </a:r>
            <a:r>
              <a:rPr lang="en-US" altLang="ko-KR" dirty="0"/>
              <a:t>. </a:t>
            </a:r>
            <a:r>
              <a:rPr lang="ko-KR" altLang="en-US" dirty="0"/>
              <a:t>연소의 결과로 나오는 고압의 증기는 터빈에 전달함</a:t>
            </a:r>
            <a:r>
              <a:rPr lang="en-US" altLang="ko-KR" dirty="0"/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dirty="0"/>
              <a:t>터빈 </a:t>
            </a:r>
            <a:r>
              <a:rPr lang="en-US" altLang="ko-KR" dirty="0"/>
              <a:t>: </a:t>
            </a:r>
            <a:r>
              <a:rPr lang="ko-KR" altLang="en-US" dirty="0"/>
              <a:t>증기가 터빈의 날개구조를 통과해 터빈을 회전시키고 이로 인해 전기가 생산됨</a:t>
            </a:r>
            <a:r>
              <a:rPr lang="en-US" altLang="ko-KR" dirty="0"/>
              <a:t>.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F66516AB-7D8C-79C5-83DF-A5B32112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(1/11)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7AB3682-E54D-7493-6AF1-1009651E15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2F072-ED92-3140-C475-AF80FB325AE5}"/>
              </a:ext>
            </a:extLst>
          </p:cNvPr>
          <p:cNvSpPr txBox="1"/>
          <p:nvPr/>
        </p:nvSpPr>
        <p:spPr>
          <a:xfrm>
            <a:off x="7352127" y="6270046"/>
            <a:ext cx="25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출처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 err="1">
                <a:latin typeface="+mn-ea"/>
                <a:ea typeface="+mn-ea"/>
              </a:rPr>
              <a:t>국립과천과학관</a:t>
            </a:r>
            <a:r>
              <a:rPr lang="ko-KR" altLang="en-US" sz="800" dirty="0">
                <a:latin typeface="+mn-ea"/>
                <a:ea typeface="+mn-ea"/>
              </a:rPr>
              <a:t> 블로그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800" dirty="0">
                <a:latin typeface="+mn-ea"/>
                <a:ea typeface="+mn-ea"/>
              </a:rPr>
              <a:t>https://blog.naver.com/nsm2010/223058125176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094B20-BBCD-E7D7-6B79-23ACF50C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19" y="2077731"/>
            <a:ext cx="6471719" cy="39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91F7D83-BC59-3EAC-28EB-AE7CE48FB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가스터빈 일반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B4D2034-286E-BA43-8CAC-F8FFB2555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141563"/>
          </a:xfrm>
        </p:spPr>
        <p:txBody>
          <a:bodyPr/>
          <a:lstStyle/>
          <a:p>
            <a:r>
              <a:rPr lang="ko-KR" altLang="en-US" dirty="0"/>
              <a:t>가스터빈은 크게 압축기</a:t>
            </a:r>
            <a:r>
              <a:rPr lang="en-US" altLang="ko-KR" dirty="0"/>
              <a:t>(compressor), </a:t>
            </a:r>
            <a:r>
              <a:rPr lang="ko-KR" altLang="en-US" dirty="0"/>
              <a:t>연소기</a:t>
            </a:r>
            <a:r>
              <a:rPr lang="en-US" altLang="ko-KR" dirty="0"/>
              <a:t>(combustor), </a:t>
            </a:r>
            <a:r>
              <a:rPr lang="ko-KR" altLang="en-US" dirty="0"/>
              <a:t>터빈</a:t>
            </a:r>
            <a:r>
              <a:rPr lang="en-US" altLang="ko-KR" dirty="0"/>
              <a:t>(turbine)</a:t>
            </a:r>
            <a:r>
              <a:rPr lang="ko-KR" altLang="en-US" dirty="0"/>
              <a:t>으로 구성됨</a:t>
            </a:r>
            <a:r>
              <a:rPr lang="en-US" altLang="ko-KR" dirty="0"/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dirty="0"/>
              <a:t>압축기 </a:t>
            </a:r>
            <a:r>
              <a:rPr lang="en-US" altLang="ko-KR" dirty="0"/>
              <a:t>: </a:t>
            </a:r>
            <a:r>
              <a:rPr lang="ko-KR" altLang="en-US" dirty="0"/>
              <a:t>공기를 빨아들이고 압축시켜 연소기에 전달함</a:t>
            </a:r>
            <a:r>
              <a:rPr lang="en-US" altLang="ko-KR" dirty="0"/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dirty="0"/>
              <a:t>연소기 </a:t>
            </a:r>
            <a:r>
              <a:rPr lang="en-US" altLang="ko-KR" dirty="0"/>
              <a:t>: </a:t>
            </a:r>
            <a:r>
              <a:rPr lang="ko-KR" altLang="en-US" dirty="0"/>
              <a:t>압축공기와 연료 등을 연소시킴</a:t>
            </a:r>
            <a:r>
              <a:rPr lang="en-US" altLang="ko-KR" dirty="0"/>
              <a:t>. </a:t>
            </a:r>
            <a:r>
              <a:rPr lang="ko-KR" altLang="en-US" dirty="0"/>
              <a:t>연소의 결과로 나오는 고압의 증기는 터빈에 전달함</a:t>
            </a:r>
            <a:r>
              <a:rPr lang="en-US" altLang="ko-KR" dirty="0"/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dirty="0"/>
              <a:t>터빈 </a:t>
            </a:r>
            <a:r>
              <a:rPr lang="en-US" altLang="ko-KR" dirty="0"/>
              <a:t>: </a:t>
            </a:r>
            <a:r>
              <a:rPr lang="ko-KR" altLang="en-US" dirty="0"/>
              <a:t>증기가 터빈의 날개구조를 통과해 터빈을 회전시키고 이로 인해 전기가 생산됨</a:t>
            </a:r>
            <a:r>
              <a:rPr lang="en-US" altLang="ko-KR" dirty="0"/>
              <a:t>.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85D150C7-01C8-8FB5-6919-45F85552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(2/11)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FF3E89B-0970-454C-A3CC-EAB8ECBFCF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E91200-C46A-D461-D752-368D48BA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60" y="2064189"/>
            <a:ext cx="7144747" cy="4143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2563EE-FAE6-3951-AF99-B3B10755B574}"/>
              </a:ext>
            </a:extLst>
          </p:cNvPr>
          <p:cNvSpPr txBox="1"/>
          <p:nvPr/>
        </p:nvSpPr>
        <p:spPr>
          <a:xfrm>
            <a:off x="6440782" y="6208142"/>
            <a:ext cx="3465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출처 </a:t>
            </a:r>
            <a:r>
              <a:rPr lang="en-US" altLang="ko-KR" sz="800" dirty="0">
                <a:latin typeface="+mn-ea"/>
                <a:ea typeface="+mn-ea"/>
              </a:rPr>
              <a:t>: U.S.</a:t>
            </a:r>
            <a:r>
              <a:rPr lang="ko-KR" altLang="en-US" sz="800" dirty="0">
                <a:latin typeface="+mn-ea"/>
                <a:ea typeface="+mn-ea"/>
              </a:rPr>
              <a:t> </a:t>
            </a:r>
            <a:r>
              <a:rPr lang="en-US" altLang="ko-KR" sz="800" dirty="0">
                <a:latin typeface="+mn-ea"/>
                <a:ea typeface="+mn-ea"/>
              </a:rPr>
              <a:t>Department of Energy</a:t>
            </a:r>
          </a:p>
          <a:p>
            <a:r>
              <a:rPr lang="en-US" altLang="ko-KR" sz="800" dirty="0">
                <a:latin typeface="+mn-ea"/>
                <a:ea typeface="+mn-ea"/>
              </a:rPr>
              <a:t>https://www.energy.gov/fecm/how-gas-turbine-power-plants-work</a:t>
            </a:r>
            <a:endParaRPr lang="ko-KR" altLang="en-US" sz="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91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5FBB0-E1AB-1007-AB06-8814FD83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0F12FB0-47BB-4EA9-88E7-EAEDDF54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0" y="1677672"/>
            <a:ext cx="7235257" cy="470430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AB84A675-9205-79E4-EA08-41950FF1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08" y="76562"/>
            <a:ext cx="8543925" cy="400110"/>
          </a:xfrm>
        </p:spPr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(3/11)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116A4A-7BB8-E6F0-B28B-7F37886AC4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6FC1C0-B8E5-BB7D-0DC9-B6DF7667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54" y="2600768"/>
            <a:ext cx="2405331" cy="3199849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749AABA-E5BA-7EC7-7658-4F0EC2317C36}"/>
              </a:ext>
            </a:extLst>
          </p:cNvPr>
          <p:cNvSpPr txBox="1">
            <a:spLocks/>
          </p:cNvSpPr>
          <p:nvPr/>
        </p:nvSpPr>
        <p:spPr>
          <a:xfrm>
            <a:off x="7306954" y="5837587"/>
            <a:ext cx="2216696" cy="253707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ko-KR" dirty="0"/>
              <a:t> </a:t>
            </a:r>
            <a:r>
              <a:rPr kumimoji="0" lang="en-US" altLang="ko-KR" sz="1400" dirty="0"/>
              <a:t>[</a:t>
            </a:r>
            <a:r>
              <a:rPr kumimoji="0" lang="ko-KR" altLang="en-US" sz="1400" dirty="0"/>
              <a:t>가스터빈 설계 사양</a:t>
            </a:r>
            <a:r>
              <a:rPr kumimoji="0" lang="en-US" altLang="ko-KR" sz="1400" dirty="0"/>
              <a:t>]</a:t>
            </a:r>
            <a:endParaRPr kumimoji="0" lang="ko-KR" altLang="en-US" sz="1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CC881E8-1E56-761F-E54D-37F50B019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가스터빈 전체 구조도 </a:t>
            </a:r>
            <a:r>
              <a:rPr lang="en-US" altLang="ko-KR" dirty="0"/>
              <a:t>: GE</a:t>
            </a:r>
            <a:r>
              <a:rPr lang="ko-KR" altLang="en-US" dirty="0"/>
              <a:t>사 </a:t>
            </a:r>
            <a:r>
              <a:rPr lang="en-US" altLang="ko-KR" dirty="0"/>
              <a:t>MS7001FB </a:t>
            </a:r>
            <a:r>
              <a:rPr lang="ko-KR" altLang="en-US" dirty="0"/>
              <a:t>기종 </a:t>
            </a:r>
            <a:r>
              <a:rPr lang="en-US" altLang="ko-KR" dirty="0"/>
              <a:t>(235MW,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℃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6CA50DF-089B-99DA-6230-262CA437CE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1087242"/>
          </a:xfrm>
        </p:spPr>
        <p:txBody>
          <a:bodyPr/>
          <a:lstStyle/>
          <a:p>
            <a:r>
              <a:rPr lang="ko-KR" altLang="en-US" dirty="0"/>
              <a:t>본 공정에서 사용되는 가스터빈의 형태 및 사양은 아래와 같음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확인 필요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연소기에는 압축공기 외에 연료</a:t>
            </a:r>
            <a:r>
              <a:rPr lang="en-US" altLang="ko-KR" dirty="0"/>
              <a:t>(</a:t>
            </a:r>
            <a:r>
              <a:rPr lang="ko-KR" altLang="en-US" dirty="0"/>
              <a:t>합성가스와 천연가스</a:t>
            </a:r>
            <a:r>
              <a:rPr lang="en-US" altLang="ko-KR" dirty="0"/>
              <a:t>)</a:t>
            </a:r>
            <a:r>
              <a:rPr lang="ko-KR" altLang="en-US" dirty="0"/>
              <a:t>가 주입되고</a:t>
            </a:r>
            <a:r>
              <a:rPr lang="en-US" altLang="ko-KR" dirty="0"/>
              <a:t>,</a:t>
            </a:r>
            <a:r>
              <a:rPr lang="ko-KR" altLang="en-US" dirty="0"/>
              <a:t> 이외에 수소 또한 주입됨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16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B8E8-87C9-1854-EC2D-F23B0C4C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5370C5-0A5C-FEC6-76D7-8F540BC38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연료</a:t>
            </a:r>
            <a:r>
              <a:rPr lang="en-US" altLang="ko-KR" dirty="0"/>
              <a:t>, </a:t>
            </a:r>
            <a:r>
              <a:rPr lang="ko-KR" altLang="en-US" dirty="0"/>
              <a:t>공기 및 희석질소 주입 계통도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98F106-434B-1803-02A2-03A7000A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(4/11)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6F2A5-8FD0-9CF9-DB79-EA2BFF97FA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138D75-1047-E507-6035-4C8AFF9E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27" y="2035235"/>
            <a:ext cx="7680384" cy="4162292"/>
          </a:xfrm>
          <a:prstGeom prst="rect">
            <a:avLst/>
          </a:prstGeom>
        </p:spPr>
      </p:pic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7069F26B-0162-FB9D-712C-5CB6D5AFA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543691" cy="1087242"/>
          </a:xfrm>
        </p:spPr>
        <p:txBody>
          <a:bodyPr/>
          <a:lstStyle/>
          <a:p>
            <a:r>
              <a:rPr lang="ko-KR" altLang="en-US" dirty="0"/>
              <a:t>연료</a:t>
            </a:r>
            <a:r>
              <a:rPr lang="en-US" altLang="ko-KR" dirty="0"/>
              <a:t>, </a:t>
            </a:r>
            <a:r>
              <a:rPr lang="ko-KR" altLang="en-US" dirty="0"/>
              <a:t>공기</a:t>
            </a:r>
            <a:r>
              <a:rPr lang="en-US" altLang="ko-KR" dirty="0"/>
              <a:t>, </a:t>
            </a:r>
            <a:r>
              <a:rPr lang="ko-KR" altLang="en-US" dirty="0"/>
              <a:t>희석질소</a:t>
            </a:r>
            <a:r>
              <a:rPr lang="en-US" altLang="ko-KR" dirty="0"/>
              <a:t>(DGAN)</a:t>
            </a:r>
            <a:r>
              <a:rPr lang="ko-KR" altLang="en-US" dirty="0"/>
              <a:t>를 연소기에 주입하는 </a:t>
            </a:r>
            <a:r>
              <a:rPr lang="en-US" altLang="ko-KR" dirty="0"/>
              <a:t>manifold</a:t>
            </a:r>
            <a:r>
              <a:rPr lang="ko-KR" altLang="en-US" dirty="0"/>
              <a:t>는 두 종류</a:t>
            </a:r>
            <a:r>
              <a:rPr lang="en-US" altLang="ko-KR" dirty="0"/>
              <a:t>. </a:t>
            </a:r>
            <a:r>
              <a:rPr lang="ko-KR" altLang="en-US" dirty="0"/>
              <a:t>기동시에는</a:t>
            </a:r>
            <a:r>
              <a:rPr lang="en-US" altLang="ko-KR" dirty="0"/>
              <a:t> primary manifold</a:t>
            </a:r>
            <a:r>
              <a:rPr lang="ko-KR" altLang="en-US" dirty="0"/>
              <a:t>를 통해 천연가스</a:t>
            </a:r>
            <a:r>
              <a:rPr lang="en-US" altLang="ko-KR" dirty="0"/>
              <a:t>(NG)</a:t>
            </a:r>
            <a:r>
              <a:rPr lang="ko-KR" altLang="en-US" dirty="0"/>
              <a:t>와 이후에</a:t>
            </a:r>
            <a:r>
              <a:rPr lang="en-US" altLang="ko-KR" dirty="0"/>
              <a:t> </a:t>
            </a:r>
            <a:r>
              <a:rPr lang="ko-KR" altLang="en-US" dirty="0"/>
              <a:t>합성가스</a:t>
            </a:r>
            <a:r>
              <a:rPr lang="en-US" altLang="ko-KR" dirty="0"/>
              <a:t>(syngas)</a:t>
            </a:r>
            <a:r>
              <a:rPr lang="ko-KR" altLang="en-US" dirty="0"/>
              <a:t>가</a:t>
            </a:r>
            <a:r>
              <a:rPr lang="en-US" altLang="ko-KR" dirty="0"/>
              <a:t>, </a:t>
            </a:r>
            <a:r>
              <a:rPr lang="ko-KR" altLang="en-US" dirty="0" err="1"/>
              <a:t>운행중에는</a:t>
            </a:r>
            <a:r>
              <a:rPr lang="ko-KR" altLang="en-US" dirty="0"/>
              <a:t> </a:t>
            </a:r>
            <a:r>
              <a:rPr lang="en-US" altLang="ko-KR" dirty="0"/>
              <a:t>second manifold</a:t>
            </a:r>
            <a:r>
              <a:rPr lang="ko-KR" altLang="en-US" dirty="0"/>
              <a:t>를 통해 합성가스가 주입됨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높은 온도에서의 연소로 발생하는 </a:t>
            </a:r>
            <a:r>
              <a:rPr lang="ko-KR" altLang="en-US" dirty="0" err="1"/>
              <a:t>열적질소산화물</a:t>
            </a:r>
            <a:r>
              <a:rPr lang="ko-KR" altLang="en-US" dirty="0"/>
              <a:t> </a:t>
            </a:r>
            <a:r>
              <a:rPr lang="en-US" altLang="ko-KR" dirty="0"/>
              <a:t>(thermal NOx)</a:t>
            </a:r>
            <a:r>
              <a:rPr lang="ko-KR" altLang="en-US" dirty="0"/>
              <a:t>의 발생을 저감하기 위해 공기분리설비</a:t>
            </a:r>
            <a:r>
              <a:rPr lang="en-US" altLang="ko-KR" dirty="0"/>
              <a:t>(ASU)</a:t>
            </a:r>
            <a:r>
              <a:rPr lang="ko-KR" altLang="en-US" dirty="0"/>
              <a:t>에서 버려지는 희석질소</a:t>
            </a:r>
            <a:r>
              <a:rPr lang="en-US" altLang="ko-KR" dirty="0"/>
              <a:t>(DGAN, diluent nitrogen gas)</a:t>
            </a:r>
            <a:r>
              <a:rPr lang="ko-KR" altLang="en-US" dirty="0"/>
              <a:t>를 연소기에 주입함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88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FBE7-67A0-2610-6CCB-4E493A86A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0A796FA-2403-4700-1D7F-326EC92F9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연료</a:t>
            </a:r>
            <a:r>
              <a:rPr lang="en-US" altLang="ko-KR" dirty="0"/>
              <a:t>, </a:t>
            </a:r>
            <a:r>
              <a:rPr lang="ko-KR" altLang="en-US" dirty="0"/>
              <a:t>공기 및 희석질소 주입 계통도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D2557C4-922A-8930-4296-EE58BFA2D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가스터빈 연소기 노즐의 연료가 분사되는 부분이 </a:t>
            </a:r>
            <a:r>
              <a:rPr lang="en-US" altLang="ko-KR" dirty="0"/>
              <a:t>primary manifold </a:t>
            </a:r>
            <a:r>
              <a:rPr lang="ko-KR" altLang="en-US" dirty="0"/>
              <a:t>라인 </a:t>
            </a:r>
            <a:r>
              <a:rPr lang="en-US" altLang="ko-KR" dirty="0"/>
              <a:t>(</a:t>
            </a:r>
            <a:r>
              <a:rPr lang="ko-KR" altLang="en-US" dirty="0"/>
              <a:t>기동 시 </a:t>
            </a:r>
            <a:r>
              <a:rPr lang="en-US" altLang="ko-KR" dirty="0"/>
              <a:t>NG </a:t>
            </a:r>
            <a:r>
              <a:rPr lang="ko-KR" altLang="en-US" dirty="0"/>
              <a:t>연소</a:t>
            </a:r>
            <a:r>
              <a:rPr lang="en-US" altLang="ko-KR" dirty="0"/>
              <a:t>) </a:t>
            </a:r>
            <a:r>
              <a:rPr lang="ko-KR" altLang="en-US" dirty="0"/>
              <a:t>과</a:t>
            </a:r>
            <a:r>
              <a:rPr lang="en-US" altLang="ko-KR" dirty="0"/>
              <a:t> secondary manifold </a:t>
            </a:r>
            <a:r>
              <a:rPr lang="ko-KR" altLang="en-US" dirty="0"/>
              <a:t>라인 </a:t>
            </a:r>
            <a:r>
              <a:rPr lang="en-US" altLang="ko-KR" dirty="0"/>
              <a:t>(</a:t>
            </a:r>
            <a:r>
              <a:rPr lang="ko-KR" altLang="en-US" dirty="0"/>
              <a:t>연료 전환 후 합성가스 연소</a:t>
            </a:r>
            <a:r>
              <a:rPr lang="en-US" altLang="ko-KR" dirty="0"/>
              <a:t>) </a:t>
            </a:r>
            <a:r>
              <a:rPr lang="ko-KR" altLang="en-US" dirty="0"/>
              <a:t>으로 구성되어 있으며</a:t>
            </a:r>
            <a:r>
              <a:rPr lang="en-US" altLang="ko-KR" dirty="0"/>
              <a:t>, </a:t>
            </a:r>
            <a:r>
              <a:rPr lang="ko-KR" altLang="en-US" dirty="0"/>
              <a:t>별도의 가스터빈 연소기 노즐에서 연료가 분사</a:t>
            </a:r>
            <a:endParaRPr lang="en-US" altLang="ko-KR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B450377-52F1-98C7-7BB3-CC0D712F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(5/11)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39AE8B6-D9E1-1DF9-E3EF-F74C52364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98E748-13B4-88B8-2EC7-923393BF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4" y="1583747"/>
            <a:ext cx="9037565" cy="46535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F716E9-1BE6-FFE5-BF18-EBF399A4A7C3}"/>
              </a:ext>
            </a:extLst>
          </p:cNvPr>
          <p:cNvSpPr/>
          <p:nvPr/>
        </p:nvSpPr>
        <p:spPr bwMode="auto">
          <a:xfrm>
            <a:off x="6935096" y="4725144"/>
            <a:ext cx="1474288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EDB04-98BF-46E8-CB7A-6A11E7F9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FCF3284-62F9-8936-8A68-1A660B7FA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전체 공정도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3189AF-3979-5032-7DB9-C67A3A327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 연료인 합성가스는 자주색으로 표시</a:t>
            </a:r>
            <a:r>
              <a:rPr lang="en-US" altLang="ko-KR" dirty="0"/>
              <a:t>. </a:t>
            </a:r>
            <a:r>
              <a:rPr lang="ko-KR" altLang="en-US" dirty="0" err="1"/>
              <a:t>기동시</a:t>
            </a:r>
            <a:r>
              <a:rPr lang="ko-KR" altLang="en-US" dirty="0"/>
              <a:t> 사용되는 연료인 천연가스는 </a:t>
            </a:r>
            <a:r>
              <a:rPr lang="ko-KR" altLang="en-US" dirty="0" err="1"/>
              <a:t>갈녹색으로</a:t>
            </a:r>
            <a:r>
              <a:rPr lang="ko-KR" altLang="en-US" dirty="0"/>
              <a:t> 표시</a:t>
            </a:r>
            <a:r>
              <a:rPr lang="en-US" altLang="ko-KR" dirty="0"/>
              <a:t>. </a:t>
            </a:r>
            <a:r>
              <a:rPr lang="ko-KR" altLang="en-US" dirty="0"/>
              <a:t>희석질소</a:t>
            </a:r>
            <a:r>
              <a:rPr lang="en-US" altLang="ko-KR" dirty="0"/>
              <a:t>(DGAN)</a:t>
            </a:r>
            <a:r>
              <a:rPr lang="ko-KR" altLang="en-US" dirty="0"/>
              <a:t>는 연두색으로 표시</a:t>
            </a:r>
            <a:r>
              <a:rPr lang="en-US" altLang="ko-KR" dirty="0"/>
              <a:t>. </a:t>
            </a:r>
            <a:r>
              <a:rPr lang="ko-KR" altLang="en-US" dirty="0"/>
              <a:t>배기가스는 파란선과 </a:t>
            </a:r>
            <a:r>
              <a:rPr lang="ko-KR" altLang="en-US" dirty="0" err="1"/>
              <a:t>빨간선</a:t>
            </a:r>
            <a:r>
              <a:rPr lang="en-US" altLang="ko-KR" dirty="0"/>
              <a:t>(</a:t>
            </a:r>
            <a:r>
              <a:rPr lang="ko-KR" altLang="en-US" dirty="0"/>
              <a:t>왼쪽 아래</a:t>
            </a:r>
            <a:r>
              <a:rPr lang="en-US" altLang="ko-KR" dirty="0"/>
              <a:t>)</a:t>
            </a:r>
            <a:r>
              <a:rPr lang="ko-KR" altLang="en-US" dirty="0"/>
              <a:t>을 통하여 배출</a:t>
            </a:r>
            <a:r>
              <a:rPr lang="en-US" altLang="ko-KR" dirty="0"/>
              <a:t>.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E0F22EEF-B216-FB37-BA44-1CBBAE44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(6/11)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3137DDF-F50F-4FA8-B993-0239BC8164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2A6A55-C69D-2394-CB7E-92D90B8F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9" y="1722957"/>
            <a:ext cx="8568233" cy="4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0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3E87-83F9-C372-5510-A7FAA863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02A1A16-77D1-8D8A-45E6-82D0C46D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(7/11)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FE64B51-084B-8D67-29CE-EAB99B9CA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BC58B6D-49F1-562D-7E6F-14137A22A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용어설명：</a:t>
            </a:r>
            <a:r>
              <a:rPr lang="en-US" altLang="ko-KR" dirty="0"/>
              <a:t>DGAN(diluent nitrogen compressor, </a:t>
            </a:r>
            <a:r>
              <a:rPr lang="ko-KR" altLang="en-US" dirty="0"/>
              <a:t>희석질소 압축기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9E4B9A7D-8729-5DBD-E079-FD6A386E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401474"/>
          </a:xfrm>
        </p:spPr>
        <p:txBody>
          <a:bodyPr/>
          <a:lstStyle/>
          <a:p>
            <a:r>
              <a:rPr lang="ko-KR" altLang="en-US" dirty="0" err="1"/>
              <a:t>석탄가스화복합발전</a:t>
            </a:r>
            <a:r>
              <a:rPr lang="ko-KR" altLang="en-US" dirty="0"/>
              <a:t> </a:t>
            </a:r>
            <a:r>
              <a:rPr lang="en-US" altLang="ko-KR" dirty="0"/>
              <a:t>(IGCC , integrated gasification combined cycle)</a:t>
            </a:r>
            <a:r>
              <a:rPr lang="ko-KR" altLang="en-US" dirty="0"/>
              <a:t>의 공기분리설비</a:t>
            </a:r>
            <a:r>
              <a:rPr lang="en-US" altLang="ko-KR" dirty="0"/>
              <a:t>(ASU, </a:t>
            </a:r>
            <a:r>
              <a:rPr lang="en-US" altLang="ko-KR" dirty="0" err="1"/>
              <a:t>aire</a:t>
            </a:r>
            <a:r>
              <a:rPr lang="ko-KR" altLang="en-US" dirty="0"/>
              <a:t> </a:t>
            </a:r>
            <a:r>
              <a:rPr lang="en-US" altLang="ko-KR" dirty="0"/>
              <a:t>separation unit)</a:t>
            </a:r>
            <a:r>
              <a:rPr lang="ko-KR" altLang="en-US" dirty="0"/>
              <a:t>에서 희석질소</a:t>
            </a:r>
            <a:r>
              <a:rPr lang="en-US" altLang="ko-KR" dirty="0"/>
              <a:t>(diluent nitrogen)</a:t>
            </a:r>
            <a:r>
              <a:rPr lang="ko-KR" altLang="en-US" dirty="0"/>
              <a:t>가 얻어지며</a:t>
            </a:r>
            <a:r>
              <a:rPr lang="en-US" altLang="ko-KR" dirty="0"/>
              <a:t>, </a:t>
            </a:r>
            <a:r>
              <a:rPr lang="ko-KR" altLang="en-US" dirty="0"/>
              <a:t>이것을 </a:t>
            </a:r>
            <a:r>
              <a:rPr lang="en-US" altLang="ko-KR" dirty="0"/>
              <a:t>DGAN(diluent nitrogen compressor)</a:t>
            </a:r>
            <a:r>
              <a:rPr lang="ko-KR" altLang="en-US" dirty="0"/>
              <a:t>이라는 압축기로 압축하여 가스터빈의 연소기에 넣으면 </a:t>
            </a:r>
            <a:r>
              <a:rPr lang="en-US" altLang="ko-KR" dirty="0"/>
              <a:t>NOx </a:t>
            </a:r>
            <a:r>
              <a:rPr lang="ko-KR" altLang="en-US" dirty="0"/>
              <a:t>배출을 </a:t>
            </a:r>
            <a:r>
              <a:rPr lang="ko-KR" altLang="en-US" dirty="0" err="1"/>
              <a:t>저감시키고</a:t>
            </a:r>
            <a:r>
              <a:rPr lang="ko-KR" altLang="en-US" dirty="0"/>
              <a:t> 연소온도를 </a:t>
            </a:r>
            <a:r>
              <a:rPr lang="ko-KR" altLang="en-US" dirty="0" err="1"/>
              <a:t>저감시키는</a:t>
            </a:r>
            <a:r>
              <a:rPr lang="ko-KR" altLang="en-US" dirty="0"/>
              <a:t> 역할을 수행한다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다시 말해</a:t>
            </a:r>
            <a:r>
              <a:rPr lang="en-US" altLang="ko-KR" dirty="0"/>
              <a:t>, DGAN</a:t>
            </a:r>
            <a:r>
              <a:rPr lang="ko-KR" altLang="en-US" dirty="0"/>
              <a:t>은 정확하게는 </a:t>
            </a:r>
            <a:r>
              <a:rPr lang="ko-KR" altLang="en-US" b="1" dirty="0" err="1"/>
              <a:t>희석질소압축기</a:t>
            </a:r>
            <a:r>
              <a:rPr lang="ko-KR" altLang="en-US" dirty="0" err="1"/>
              <a:t>를</a:t>
            </a:r>
            <a:r>
              <a:rPr lang="ko-KR" altLang="en-US" dirty="0"/>
              <a:t> 뜻하는데</a:t>
            </a:r>
            <a:r>
              <a:rPr lang="en-US" altLang="ko-KR" dirty="0"/>
              <a:t>, </a:t>
            </a:r>
            <a:r>
              <a:rPr lang="ko-KR" altLang="en-US" dirty="0" err="1"/>
              <a:t>희석질소압축기를</a:t>
            </a:r>
            <a:r>
              <a:rPr lang="ko-KR" altLang="en-US" dirty="0"/>
              <a:t> 통과하고 나온 </a:t>
            </a:r>
            <a:r>
              <a:rPr lang="ko-KR" altLang="en-US" b="1" dirty="0"/>
              <a:t>압축된 희석질소</a:t>
            </a:r>
            <a:r>
              <a:rPr lang="ko-KR" altLang="en-US" dirty="0"/>
              <a:t>를 의미하는 말로도 쓰이는 것으로 보인다</a:t>
            </a:r>
            <a:r>
              <a:rPr lang="en-US" altLang="ko-KR" dirty="0"/>
              <a:t>.</a:t>
            </a:r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E4977F-73B2-078A-AC01-B69AA2F6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664" y="2464924"/>
            <a:ext cx="2905586" cy="36257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12E0C17-47AE-0C88-568A-57984518C9E9}"/>
              </a:ext>
            </a:extLst>
          </p:cNvPr>
          <p:cNvSpPr txBox="1"/>
          <p:nvPr/>
        </p:nvSpPr>
        <p:spPr>
          <a:xfrm>
            <a:off x="3895725" y="6270046"/>
            <a:ext cx="599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출처 </a:t>
            </a:r>
            <a:r>
              <a:rPr lang="en-US" altLang="ko-KR" sz="800" dirty="0">
                <a:latin typeface="+mn-ea"/>
                <a:ea typeface="+mn-ea"/>
              </a:rPr>
              <a:t>: Reduction of diluent nitrogen compressor power using vapor absorption chiller</a:t>
            </a:r>
          </a:p>
          <a:p>
            <a:r>
              <a:rPr lang="en-US" altLang="ko-KR" sz="800" dirty="0">
                <a:latin typeface="+mn-ea"/>
                <a:ea typeface="+mn-ea"/>
              </a:rPr>
              <a:t>https://data.epo.org/publication-server/rest/v1.0/publication-dates/20120321/patents/EP2431695NWA1/document.pdf</a:t>
            </a:r>
            <a:endParaRPr lang="ko-KR" altLang="en-US" sz="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352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F51C-2A09-B374-99DD-4833ED49D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0D0D90B-7C33-5C2F-241A-22CA036D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(8/11)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2AA3BA-6B5E-D306-FA6F-315951A3B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서부발전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4EBD9B0-1AFA-94B6-9607-634DA33AE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희석질소 주입 과정도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50BA4D8-5B0F-FD14-486E-EE4801810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401474"/>
          </a:xfrm>
        </p:spPr>
        <p:txBody>
          <a:bodyPr/>
          <a:lstStyle/>
          <a:p>
            <a:r>
              <a:rPr lang="ko-KR" altLang="en-US" dirty="0"/>
              <a:t>공기분리설비</a:t>
            </a:r>
            <a:r>
              <a:rPr lang="en-US" altLang="ko-KR" dirty="0"/>
              <a:t>(ASU)</a:t>
            </a:r>
            <a:r>
              <a:rPr lang="ko-KR" altLang="en-US" dirty="0"/>
              <a:t>에서 나온 희석질소가 </a:t>
            </a:r>
            <a:r>
              <a:rPr lang="ko-KR" altLang="en-US" dirty="0" err="1"/>
              <a:t>희석질소압축기</a:t>
            </a:r>
            <a:r>
              <a:rPr lang="en-US" altLang="ko-KR" dirty="0"/>
              <a:t>(DGAN)</a:t>
            </a:r>
            <a:r>
              <a:rPr lang="ko-KR" altLang="en-US" dirty="0"/>
              <a:t>에 의해 압축되어 </a:t>
            </a:r>
            <a:r>
              <a:rPr lang="en-US" altLang="ko-KR" dirty="0"/>
              <a:t>(27.5kg/cm2, </a:t>
            </a:r>
            <a:r>
              <a:rPr lang="ko-KR" altLang="en-US" dirty="0"/>
              <a:t>왼쪽 아래</a:t>
            </a:r>
            <a:r>
              <a:rPr lang="en-US" altLang="ko-KR" dirty="0"/>
              <a:t>) second</a:t>
            </a:r>
            <a:r>
              <a:rPr lang="ko-KR" altLang="en-US" dirty="0"/>
              <a:t> </a:t>
            </a:r>
            <a:r>
              <a:rPr lang="en-US" altLang="ko-KR" dirty="0"/>
              <a:t>manifold</a:t>
            </a:r>
            <a:r>
              <a:rPr lang="ko-KR" altLang="en-US" dirty="0"/>
              <a:t>로 주입된다</a:t>
            </a:r>
            <a:r>
              <a:rPr lang="en-US" altLang="ko-KR" dirty="0"/>
              <a:t>(</a:t>
            </a:r>
            <a:r>
              <a:rPr lang="ko-KR" altLang="en-US" dirty="0"/>
              <a:t>오른쪽 아래</a:t>
            </a:r>
            <a:r>
              <a:rPr lang="en-US" altLang="ko-KR" dirty="0"/>
              <a:t>).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838C8-54E6-D485-04E6-DAA19C2F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7" y="1623363"/>
            <a:ext cx="8153400" cy="41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66AD-BCFF-AD4B-7D17-6680D22C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61AEFB-D764-B606-CD0D-BF4DE185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(9/11)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2346664-42CE-32CF-89E7-E2F5AE9B27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서부발전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A9D6D2B-EF31-7269-75C5-6FB4A81F7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NOx </a:t>
            </a:r>
            <a:r>
              <a:rPr lang="ko-KR" altLang="en-US" dirty="0"/>
              <a:t>농도 저감 방법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6AC0432-CBFE-982A-F1A1-939D36583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058574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유기질소화합물을</a:t>
            </a:r>
            <a:r>
              <a:rPr lang="ko-KR" altLang="en-US" dirty="0"/>
              <a:t> 포함하지 않는 연료를 사용 </a:t>
            </a:r>
            <a:r>
              <a:rPr lang="en-US" altLang="ko-KR" dirty="0"/>
              <a:t>(Fuel </a:t>
            </a:r>
            <a:r>
              <a:rPr lang="ko-KR" altLang="en-US" dirty="0"/>
              <a:t>제어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연소역에서의 산소농도를 낮게 할 것 </a:t>
            </a:r>
            <a:r>
              <a:rPr lang="en-US" altLang="ko-KR" dirty="0"/>
              <a:t>(</a:t>
            </a:r>
            <a:r>
              <a:rPr lang="ko-KR" altLang="en-US" dirty="0"/>
              <a:t>산소농도 제어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고온역에서의 연소가스 체류시간을 짧게 할 것 </a:t>
            </a:r>
            <a:r>
              <a:rPr lang="en-US" altLang="ko-KR" dirty="0"/>
              <a:t>(</a:t>
            </a:r>
            <a:r>
              <a:rPr lang="ko-KR" altLang="en-US" dirty="0"/>
              <a:t>시간 제어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4) </a:t>
            </a:r>
            <a:r>
              <a:rPr lang="ko-KR" altLang="en-US" b="1" dirty="0"/>
              <a:t>연소온도를 낮춤</a:t>
            </a:r>
            <a:r>
              <a:rPr lang="en-US" altLang="ko-KR" b="1" dirty="0"/>
              <a:t>, </a:t>
            </a:r>
            <a:r>
              <a:rPr lang="ko-KR" altLang="en-US" b="1" dirty="0"/>
              <a:t>특히 국소적 고온열을 없이 할 것 ← 당 프로젝트에 적용되는 방법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1AFDD-6AF8-EE25-81DA-4500BEB316E3}"/>
              </a:ext>
            </a:extLst>
          </p:cNvPr>
          <p:cNvSpPr txBox="1"/>
          <p:nvPr/>
        </p:nvSpPr>
        <p:spPr>
          <a:xfrm>
            <a:off x="7267575" y="6225046"/>
            <a:ext cx="2638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출처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질소산화물의 제어기술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800" dirty="0">
                <a:latin typeface="+mn-ea"/>
                <a:ea typeface="+mn-ea"/>
              </a:rPr>
              <a:t>https://blog.naver.com/kingstun1/221161596258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134FF1-E9E4-150A-4EA8-742AD66C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106" y="2246807"/>
            <a:ext cx="4466769" cy="35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648258-13A2-707C-C149-82EA03BA1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385" y="1388209"/>
            <a:ext cx="5516466" cy="5081416"/>
          </a:xfrm>
        </p:spPr>
        <p:txBody>
          <a:bodyPr/>
          <a:lstStyle/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dirty="0">
                <a:solidFill>
                  <a:srgbClr val="325F96"/>
                </a:solidFill>
                <a:latin typeface="+mn-ea"/>
                <a:ea typeface="+mn-ea"/>
              </a:rPr>
              <a:t>프로젝트 개요</a:t>
            </a:r>
            <a:endParaRPr lang="en-US" altLang="ko-KR" sz="2400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b="1" dirty="0">
                <a:solidFill>
                  <a:srgbClr val="325F96"/>
                </a:solidFill>
                <a:latin typeface="+mn-ea"/>
                <a:ea typeface="+mn-ea"/>
              </a:rPr>
              <a:t>공정 소개</a:t>
            </a:r>
            <a:endParaRPr lang="en-US" altLang="ko-KR" sz="2400" b="1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b="1" dirty="0">
                <a:solidFill>
                  <a:srgbClr val="325F96"/>
                </a:solidFill>
                <a:latin typeface="+mn-ea"/>
                <a:ea typeface="+mn-ea"/>
              </a:rPr>
              <a:t>강화학습 적용 솔루션</a:t>
            </a:r>
            <a:endParaRPr lang="en-US" altLang="ko-KR" sz="2400" b="1" dirty="0">
              <a:solidFill>
                <a:srgbClr val="325F9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55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3486-F048-6335-B744-024E24EB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7308EB-2792-9822-601B-75FD3D90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(10/11)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74B7DFD-3332-8859-01FE-52C9CBDA2D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서부발전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0F7F813-2C96-6742-C13B-4387B6E87B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NOx</a:t>
            </a:r>
            <a:r>
              <a:rPr lang="ko-KR" altLang="en-US" dirty="0"/>
              <a:t> 농도 추가 저감 </a:t>
            </a:r>
            <a:r>
              <a:rPr lang="en-US" altLang="ko-KR" dirty="0"/>
              <a:t>: </a:t>
            </a:r>
            <a:r>
              <a:rPr lang="ko-KR" altLang="en-US" dirty="0"/>
              <a:t>선택적 촉매 환원장치</a:t>
            </a:r>
            <a:r>
              <a:rPr lang="en-US" altLang="ko-KR" dirty="0"/>
              <a:t>(SCR)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701EE4B-6AC3-D44E-D090-C4A02109F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058574"/>
          </a:xfrm>
        </p:spPr>
        <p:txBody>
          <a:bodyPr/>
          <a:lstStyle/>
          <a:p>
            <a:r>
              <a:rPr lang="ko-KR" altLang="en-US" dirty="0"/>
              <a:t>가스터빈 후단에는 선택적 촉매 환원장치</a:t>
            </a:r>
            <a:r>
              <a:rPr lang="en-US" altLang="ko-KR" dirty="0"/>
              <a:t>(SCR, Selective Catalytic Reduction)</a:t>
            </a:r>
            <a:r>
              <a:rPr lang="ko-KR" altLang="en-US" dirty="0"/>
              <a:t>가 있어서 추가적으로 </a:t>
            </a:r>
            <a:r>
              <a:rPr lang="en-US" altLang="ko-KR" dirty="0"/>
              <a:t>NOx</a:t>
            </a:r>
            <a:r>
              <a:rPr lang="ko-KR" altLang="en-US" dirty="0"/>
              <a:t>를 </a:t>
            </a:r>
            <a:r>
              <a:rPr lang="ko-KR" altLang="en-US" dirty="0" err="1"/>
              <a:t>포집하여</a:t>
            </a:r>
            <a:r>
              <a:rPr lang="ko-KR" altLang="en-US" dirty="0"/>
              <a:t> 없앰</a:t>
            </a:r>
            <a:r>
              <a:rPr lang="en-US" altLang="ko-KR" dirty="0"/>
              <a:t>. </a:t>
            </a:r>
            <a:r>
              <a:rPr lang="ko-KR" altLang="en-US" dirty="0"/>
              <a:t>가스터빈 후단의 </a:t>
            </a:r>
            <a:r>
              <a:rPr lang="en-US" altLang="ko-KR" dirty="0"/>
              <a:t>NOx</a:t>
            </a:r>
            <a:r>
              <a:rPr lang="ko-KR" altLang="en-US" dirty="0"/>
              <a:t> 농도는 약 </a:t>
            </a:r>
            <a:r>
              <a:rPr lang="en-US" altLang="ko-KR" dirty="0"/>
              <a:t>40ppm </a:t>
            </a:r>
            <a:r>
              <a:rPr lang="ko-KR" altLang="en-US" dirty="0"/>
              <a:t>정도로 운영되고 있으며 </a:t>
            </a:r>
            <a:r>
              <a:rPr lang="en-US" altLang="ko-KR" dirty="0"/>
              <a:t>SCR</a:t>
            </a:r>
            <a:r>
              <a:rPr lang="ko-KR" altLang="en-US" dirty="0"/>
              <a:t>을 통해 </a:t>
            </a:r>
            <a:r>
              <a:rPr lang="en-US" altLang="ko-KR" dirty="0"/>
              <a:t>NOx </a:t>
            </a:r>
            <a:r>
              <a:rPr lang="ko-KR" altLang="en-US" dirty="0"/>
              <a:t>농도를 더 저감하여 </a:t>
            </a:r>
            <a:r>
              <a:rPr lang="en-US" altLang="ko-KR" dirty="0"/>
              <a:t>SCR </a:t>
            </a:r>
            <a:r>
              <a:rPr lang="ko-KR" altLang="en-US" dirty="0"/>
              <a:t>후단 배출기준인 </a:t>
            </a:r>
            <a:r>
              <a:rPr lang="en-US" altLang="ko-KR" dirty="0"/>
              <a:t>25ppm</a:t>
            </a:r>
            <a:r>
              <a:rPr lang="ko-KR" altLang="en-US" dirty="0"/>
              <a:t> 이하로 안정적으로 운영하고 있음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1858D6-EAF5-EF91-83F1-678B398DBE6A}"/>
              </a:ext>
            </a:extLst>
          </p:cNvPr>
          <p:cNvSpPr txBox="1"/>
          <p:nvPr/>
        </p:nvSpPr>
        <p:spPr>
          <a:xfrm>
            <a:off x="7267575" y="6225046"/>
            <a:ext cx="2638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출처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질소산화물의 제어기술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800" dirty="0">
                <a:latin typeface="+mn-ea"/>
                <a:ea typeface="+mn-ea"/>
              </a:rPr>
              <a:t>https://blog.naver.com/kingstun1/221161596258</a:t>
            </a:r>
          </a:p>
        </p:txBody>
      </p:sp>
    </p:spTree>
    <p:extLst>
      <p:ext uri="{BB962C8B-B14F-4D97-AF65-F5344CB8AC3E}">
        <p14:creationId xmlns:p14="http://schemas.microsoft.com/office/powerpoint/2010/main" val="298601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A7BB-F4D2-41DD-FDD2-E2F40FC9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5331B-8250-6147-A210-B5C11633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공정 소개</a:t>
            </a:r>
            <a:r>
              <a:rPr lang="en-US" altLang="ko-KR" dirty="0"/>
              <a:t>(11/11)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D7B4D32-F533-E454-8ACD-87DC98870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서부발전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847C98-B4F7-EFB3-8E00-9C59C0853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NPR(Nozzle</a:t>
            </a:r>
            <a:r>
              <a:rPr lang="ko-KR" altLang="en-US" dirty="0"/>
              <a:t> </a:t>
            </a:r>
            <a:r>
              <a:rPr lang="en-US" altLang="ko-KR" dirty="0"/>
              <a:t>Pressure Ratio)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텍스트 개체 틀 18">
                <a:extLst>
                  <a:ext uri="{FF2B5EF4-FFF2-40B4-BE49-F238E27FC236}">
                    <a16:creationId xmlns:a16="http://schemas.microsoft.com/office/drawing/2014/main" id="{CC3E7C39-FE11-1741-3B4E-3318CF7C23E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6"/>
                <a:ext cx="9270641" cy="1401474"/>
              </a:xfrm>
            </p:spPr>
            <p:txBody>
              <a:bodyPr/>
              <a:lstStyle/>
              <a:p>
                <a:r>
                  <a:rPr lang="en-US" altLang="ko-KR" dirty="0"/>
                  <a:t>NPR</a:t>
                </a:r>
                <a:r>
                  <a:rPr lang="ko-KR" altLang="en-US" dirty="0"/>
                  <a:t>이란 </a:t>
                </a:r>
                <a:r>
                  <a:rPr lang="en-US" altLang="ko-KR" dirty="0"/>
                  <a:t>manifold</a:t>
                </a:r>
                <a:r>
                  <a:rPr lang="ko-KR" altLang="en-US" dirty="0"/>
                  <a:t>에서 연료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공기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희석질소 등이 분사될 때 분사되는 압력을 뜻함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정확하게는 다음 식을 따름</a:t>
                </a:r>
                <a:r>
                  <a:rPr lang="en-US" altLang="ko-KR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𝑁𝑃𝑅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노즐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전단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압력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ko-KR" altLang="en-US" i="1" dirty="0" err="1">
                              <a:latin typeface="Cambria Math" panose="02040503050406030204" pitchFamily="18" charset="0"/>
                            </a:rPr>
                            <m:t>총압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노즐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후단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압력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배압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NPR</a:t>
                </a:r>
                <a:r>
                  <a:rPr lang="ko-KR" altLang="en-US" dirty="0"/>
                  <a:t>이 낮으면 터빈 효율이 떨어지고 출력이 손실되는 단점이 있으므로 </a:t>
                </a:r>
                <a:r>
                  <a:rPr lang="en-US" altLang="ko-KR" dirty="0"/>
                  <a:t>NPR</a:t>
                </a:r>
                <a:r>
                  <a:rPr lang="ko-KR" altLang="en-US" dirty="0"/>
                  <a:t>은 적정한 값 이상이 유지되어야 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하지만</a:t>
                </a:r>
                <a:r>
                  <a:rPr lang="en-US" altLang="ko-KR" dirty="0"/>
                  <a:t>, NPR</a:t>
                </a:r>
                <a:r>
                  <a:rPr lang="ko-KR" altLang="en-US" dirty="0"/>
                  <a:t>이 너무 높으면 노즐이 손상될 우려가 존재함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 </a:t>
                </a:r>
                <a:r>
                  <a:rPr lang="en-US" altLang="ko-KR" dirty="0"/>
                  <a:t>NPR</a:t>
                </a:r>
                <a:r>
                  <a:rPr lang="ko-KR" altLang="en-US" dirty="0"/>
                  <a:t>은 일정 값 이상이 되지 않도록 관리하여야 함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따라서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필요할 경우 </a:t>
                </a:r>
                <a:r>
                  <a:rPr lang="en-US" altLang="ko-KR" dirty="0"/>
                  <a:t>NPR </a:t>
                </a:r>
                <a:r>
                  <a:rPr lang="ko-KR" altLang="en-US" dirty="0"/>
                  <a:t>값을 </a:t>
                </a:r>
                <a:r>
                  <a:rPr lang="en-US" altLang="ko-KR" dirty="0"/>
                  <a:t>reward</a:t>
                </a:r>
                <a:r>
                  <a:rPr lang="ko-KR" altLang="en-US" dirty="0"/>
                  <a:t> 식에 넣어야 할 수 있음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텍스트 개체 틀 18">
                <a:extLst>
                  <a:ext uri="{FF2B5EF4-FFF2-40B4-BE49-F238E27FC236}">
                    <a16:creationId xmlns:a16="http://schemas.microsoft.com/office/drawing/2014/main" id="{CC3E7C39-FE11-1741-3B4E-3318CF7C2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6"/>
                <a:ext cx="9270641" cy="1401474"/>
              </a:xfrm>
              <a:blipFill>
                <a:blip r:embed="rId3"/>
                <a:stretch>
                  <a:fillRect l="-394" t="-1304" b="-56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07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5EE22-D09F-6E65-4254-AFBAECD4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FDD0CB-CEAE-70A1-6EEA-EA9DFC08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데이터 현황</a:t>
            </a:r>
            <a:r>
              <a:rPr lang="en-US" altLang="ko-KR" dirty="0"/>
              <a:t>(1/6)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4E3405-1FB9-346A-B012-804A245BD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서부발전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5C4BFB6-3EAA-B7D8-AC6F-CF07D55239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수령한 데이터 목록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E849F8C9-28DD-2C66-FD39-3533A00E004C}"/>
              </a:ext>
            </a:extLst>
          </p:cNvPr>
          <p:cNvSpPr txBox="1">
            <a:spLocks/>
          </p:cNvSpPr>
          <p:nvPr/>
        </p:nvSpPr>
        <p:spPr>
          <a:xfrm>
            <a:off x="-828230" y="1803309"/>
            <a:ext cx="9432480" cy="70704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 b="0" dirty="0">
              <a:latin typeface="+mn-ea"/>
            </a:endParaRP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8052114-2427-7634-1FD1-D489B3AAD5F5}"/>
              </a:ext>
            </a:extLst>
          </p:cNvPr>
          <p:cNvGrpSpPr>
            <a:grpSpLocks/>
          </p:cNvGrpSpPr>
          <p:nvPr/>
        </p:nvGrpSpPr>
        <p:grpSpPr bwMode="auto">
          <a:xfrm>
            <a:off x="5249372" y="1194373"/>
            <a:ext cx="4204147" cy="2244725"/>
            <a:chOff x="2655" y="907"/>
            <a:chExt cx="2245" cy="1414"/>
          </a:xfrm>
        </p:grpSpPr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45FD40D8-20D8-063A-7C06-000CDE96F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14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E6769B3A-A613-C4E6-9B5C-9E7E45C69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3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6FD14BFB-3914-A25A-4B70-7996A12D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011"/>
              <a:ext cx="20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초 간격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달치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F7B3EB0B-5F80-4F60-EF35-C48553F93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348"/>
              <a:ext cx="2155" cy="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수집주기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</a:rPr>
                <a:t>: 1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초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수집기간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</a:rPr>
                <a:t>: 2024. 1. 1 ~ 31, 7. 1 ~ 7. 31, 10. 1 ~ 10. 30</a:t>
              </a: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특이사항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</a:rPr>
                <a:t> : 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각각 겨울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여름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가을에 해당하는 데이터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</a:rPr>
                <a:t>. 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</a:rPr>
                <a:t>대기온도에 따른 데이터 추세 관찰 및 모델링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BCCB0F4A-63D5-0BFD-C75B-4C3AEA5B92DD}"/>
              </a:ext>
            </a:extLst>
          </p:cNvPr>
          <p:cNvGrpSpPr>
            <a:grpSpLocks/>
          </p:cNvGrpSpPr>
          <p:nvPr/>
        </p:nvGrpSpPr>
        <p:grpSpPr bwMode="auto">
          <a:xfrm>
            <a:off x="711199" y="1203704"/>
            <a:ext cx="4204147" cy="2235200"/>
            <a:chOff x="2655" y="907"/>
            <a:chExt cx="2245" cy="1408"/>
          </a:xfrm>
        </p:grpSpPr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8F633153-E90C-746C-EDB9-474AD60C1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C6E7EA9-9AC1-938E-4E4C-7A8FAA7A6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3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FF5E4F7-1114-8344-B77E-4B93EB271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011"/>
              <a:ext cx="20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초 간격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, 7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일치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6AE770FB-6448-1925-5549-F642CEE23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348"/>
              <a:ext cx="2085" cy="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파일명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20250217-20250223_1</a:t>
              </a:r>
              <a:r>
                <a:rPr kumimoji="0" lang="ko-KR" altLang="en-US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초단위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.</a:t>
              </a:r>
              <a:r>
                <a:rPr kumimoji="0" lang="en-US" altLang="ko-KR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ecl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수집주기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: 1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초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수집기간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2025. 2. 17 ~ 23 (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일주일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컬럼 수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: 42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개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7DDD1509-4729-9494-AC1A-2422208F0CA8}"/>
              </a:ext>
            </a:extLst>
          </p:cNvPr>
          <p:cNvGrpSpPr>
            <a:grpSpLocks/>
          </p:cNvGrpSpPr>
          <p:nvPr/>
        </p:nvGrpSpPr>
        <p:grpSpPr bwMode="auto">
          <a:xfrm>
            <a:off x="711198" y="3603334"/>
            <a:ext cx="4204147" cy="2235199"/>
            <a:chOff x="2655" y="907"/>
            <a:chExt cx="2245" cy="1408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45CF409C-0135-E984-8427-ECE0803E4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5074CDAC-C91C-87CF-8C33-54BC2AA31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3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968485A5-0FAF-C5CE-CBB0-9F82FD12E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011"/>
              <a:ext cx="20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분 간격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2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년치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6FD37042-DC1D-1DA5-C3CB-3338D6192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354"/>
              <a:ext cx="2085" cy="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파일명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분주기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 데이터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.</a:t>
              </a:r>
              <a:r>
                <a:rPr kumimoji="0" lang="en-US" altLang="ko-KR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ecl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수집주기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1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분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수집기간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2023. 10. 15 ~ 2025. 8. 4 (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약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10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개월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컬럼 수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43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개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630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5C26D-DE25-CD79-2EB9-20F6F0C35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096627-6E33-25A6-591F-C63F8C79E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컬럼 목록</a:t>
            </a:r>
            <a:r>
              <a:rPr lang="en-US" altLang="ko-KR" dirty="0">
                <a:latin typeface="+mn-ea"/>
              </a:rPr>
              <a:t>(41</a:t>
            </a:r>
            <a:r>
              <a:rPr lang="ko-KR" altLang="en-US" dirty="0">
                <a:latin typeface="+mn-ea"/>
              </a:rPr>
              <a:t>개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9A6362-A600-EEFB-8ABF-571237DE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데이터 현황</a:t>
            </a:r>
            <a:r>
              <a:rPr lang="en-US" altLang="ko-KR" dirty="0"/>
              <a:t>(2/6)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6BAA6A8-7F6B-1FCE-7CD4-2EB4376A1F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8407CD7C-D2C4-E6AE-0E88-07D789AF0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340748"/>
            <a:ext cx="3870325" cy="284555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합성가스 압력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합성가스 온도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합성가스 유량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합성가스 발열량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 err="1">
                <a:latin typeface="+mn-ea"/>
                <a:ea typeface="+mn-ea"/>
              </a:rPr>
              <a:t>계산값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연료제어밸브 </a:t>
            </a:r>
            <a:r>
              <a:rPr lang="en-US" altLang="ko-KR" sz="1200" b="0" dirty="0">
                <a:latin typeface="+mn-ea"/>
                <a:ea typeface="+mn-ea"/>
              </a:rPr>
              <a:t>(VSR-11) </a:t>
            </a:r>
            <a:r>
              <a:rPr lang="ko-KR" altLang="en-US" sz="1200" b="0" dirty="0">
                <a:latin typeface="+mn-ea"/>
                <a:ea typeface="+mn-ea"/>
              </a:rPr>
              <a:t>개도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200" b="0" dirty="0">
                <a:latin typeface="+mn-ea"/>
                <a:ea typeface="+mn-ea"/>
              </a:rPr>
              <a:t>1</a:t>
            </a:r>
            <a:r>
              <a:rPr lang="ko-KR" altLang="en-US" sz="1200" b="0" dirty="0">
                <a:latin typeface="+mn-ea"/>
                <a:ea typeface="+mn-ea"/>
              </a:rPr>
              <a:t>차 제어 후 연료 압력 </a:t>
            </a:r>
            <a:r>
              <a:rPr lang="en-US" altLang="ko-KR" sz="1200" b="0" dirty="0">
                <a:latin typeface="+mn-ea"/>
                <a:ea typeface="+mn-ea"/>
              </a:rPr>
              <a:t>P2 </a:t>
            </a:r>
            <a:r>
              <a:rPr lang="ko-KR" altLang="en-US" sz="1200" b="0" dirty="0">
                <a:latin typeface="+mn-ea"/>
                <a:ea typeface="+mn-ea"/>
              </a:rPr>
              <a:t>구역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연료제어밸브 개도</a:t>
            </a:r>
            <a:r>
              <a:rPr lang="en-US" altLang="ko-KR" sz="1200" b="0" dirty="0">
                <a:latin typeface="+mn-ea"/>
                <a:ea typeface="+mn-ea"/>
              </a:rPr>
              <a:t>(VSR-11A) Primary Manifold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연료제어밸브 개도</a:t>
            </a:r>
            <a:r>
              <a:rPr lang="en-US" altLang="ko-KR" sz="1200" b="0" dirty="0">
                <a:latin typeface="+mn-ea"/>
                <a:ea typeface="+mn-ea"/>
              </a:rPr>
              <a:t>(VSR-11) Secondary Manifold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+mn-ea"/>
                <a:ea typeface="+mn-ea"/>
              </a:rPr>
              <a:t>연료제어밸브 개도</a:t>
            </a:r>
            <a:r>
              <a:rPr lang="en-US" altLang="ko-KR" sz="1200" b="0" dirty="0">
                <a:latin typeface="+mn-ea"/>
                <a:ea typeface="+mn-ea"/>
              </a:rPr>
              <a:t>(VSR-12) Secondary Manifold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200" b="0" dirty="0" err="1">
                <a:latin typeface="+mn-ea"/>
                <a:ea typeface="+mn-ea"/>
              </a:rPr>
              <a:t>연료기</a:t>
            </a:r>
            <a:r>
              <a:rPr lang="ko-KR" altLang="en-US" sz="1200" b="0" dirty="0">
                <a:latin typeface="+mn-ea"/>
                <a:ea typeface="+mn-ea"/>
              </a:rPr>
              <a:t> 주입 전 연료 압력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200" b="0" dirty="0">
                <a:latin typeface="+mn-ea"/>
                <a:ea typeface="+mn-ea"/>
              </a:rPr>
              <a:t>Primary manifold </a:t>
            </a:r>
            <a:r>
              <a:rPr lang="ko-KR" altLang="en-US" sz="1200" b="0" dirty="0">
                <a:latin typeface="+mn-ea"/>
                <a:ea typeface="+mn-ea"/>
              </a:rPr>
              <a:t>차압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200" b="0" dirty="0">
                <a:latin typeface="+mn-ea"/>
                <a:ea typeface="+mn-ea"/>
              </a:rPr>
              <a:t>Secondary manifold </a:t>
            </a:r>
            <a:r>
              <a:rPr lang="ko-KR" altLang="en-US" sz="1200" b="0" dirty="0">
                <a:latin typeface="+mn-ea"/>
                <a:ea typeface="+mn-ea"/>
              </a:rPr>
              <a:t>차압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B34B11D8-E885-3506-AC2F-5D2AB500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042167"/>
            <a:ext cx="3894137" cy="403225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2B4B712B-67B4-2C0D-1C62-2784961A7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121542"/>
            <a:ext cx="35941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buSzPct val="120000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463" indent="-142875" defTabSz="895350">
              <a:buSzPct val="120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295275" indent="-149225" defTabSz="895350"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431800" indent="-134938" defTabSz="895350">
              <a:buSzPct val="89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582613" indent="-149225" defTabSz="895350"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10398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14970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19542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24114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latinLnBrk="0"/>
            <a:r>
              <a:rPr kumimoji="0" lang="ko-KR" altLang="en-US" dirty="0">
                <a:solidFill>
                  <a:srgbClr val="FFFFFF"/>
                </a:solidFill>
                <a:latin typeface="+mn-ea"/>
                <a:ea typeface="+mn-ea"/>
              </a:rPr>
              <a:t>연료공급 관련</a:t>
            </a:r>
            <a:endParaRPr kumimoji="0" lang="en-US" altLang="ko-KR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grpSp>
        <p:nvGrpSpPr>
          <p:cNvPr id="61" name="Group 9">
            <a:extLst>
              <a:ext uri="{FF2B5EF4-FFF2-40B4-BE49-F238E27FC236}">
                <a16:creationId xmlns:a16="http://schemas.microsoft.com/office/drawing/2014/main" id="{AB123BA4-1866-E9B4-5575-F349D847BFA9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1040579"/>
            <a:ext cx="4978399" cy="3130563"/>
            <a:chOff x="292" y="630"/>
            <a:chExt cx="2438" cy="1652"/>
          </a:xfrm>
        </p:grpSpPr>
        <p:sp>
          <p:nvSpPr>
            <p:cNvPr id="62" name="Rectangle 10">
              <a:extLst>
                <a:ext uri="{FF2B5EF4-FFF2-40B4-BE49-F238E27FC236}">
                  <a16:creationId xmlns:a16="http://schemas.microsoft.com/office/drawing/2014/main" id="{2D1B1472-EF47-A03B-7547-12C3C618B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750"/>
              <a:ext cx="2438" cy="15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대기온도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ea typeface="+mn-ea"/>
                </a:rPr>
                <a:t>NPR Secondary manifold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ea typeface="+mn-ea"/>
                </a:rPr>
                <a:t>NPR Primary manifold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DGAN Compressor </a:t>
              </a:r>
              <a:r>
                <a:rPr lang="ko-KR" altLang="en-US" sz="1200" b="0" dirty="0">
                  <a:latin typeface="+mn-ea"/>
                  <a:ea typeface="+mn-ea"/>
                </a:rPr>
                <a:t>질소가스 온도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ea typeface="+mn-ea"/>
                </a:rPr>
                <a:t>DGAN Compressor </a:t>
              </a:r>
              <a:r>
                <a:rPr lang="ko-KR" altLang="en-US" sz="1200" dirty="0">
                  <a:latin typeface="+mn-ea"/>
                  <a:ea typeface="+mn-ea"/>
                </a:rPr>
                <a:t>질소가스 유량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질소가스 내 산소 순도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질소가스 제어 밸브 개도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제어밸브 후단 질소가스 온도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제어밸브 후단 질소가스 압력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ea typeface="+mn-ea"/>
                </a:rPr>
                <a:t>연료대비 질소가스 주입 비율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DGAN Compressor </a:t>
              </a:r>
              <a:r>
                <a:rPr lang="ko-KR" altLang="en-US" sz="1200" b="0" dirty="0">
                  <a:latin typeface="+mn-ea"/>
                  <a:ea typeface="+mn-ea"/>
                </a:rPr>
                <a:t>흡입 전단 질소가스 대기 방출 압력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DGAN Compressor </a:t>
              </a:r>
              <a:r>
                <a:rPr lang="ko-KR" altLang="en-US" sz="1200" b="0" dirty="0">
                  <a:latin typeface="+mn-ea"/>
                  <a:ea typeface="+mn-ea"/>
                </a:rPr>
                <a:t>흡입 전단 질소가스 대기 방출 제어 밸브 개도</a:t>
              </a:r>
            </a:p>
            <a:p>
              <a:pPr marL="180000" indent="-180000">
                <a:buFont typeface="Arial" panose="020B0604020202020204" pitchFamily="34" charset="0"/>
                <a:buChar char="•"/>
              </a:pPr>
              <a:r>
                <a:rPr lang="ko-KR" altLang="en-US" sz="1200" b="0" dirty="0" err="1">
                  <a:latin typeface="+mn-ea"/>
                  <a:ea typeface="+mn-ea"/>
                </a:rPr>
                <a:t>탈질</a:t>
              </a:r>
              <a:r>
                <a:rPr lang="ko-KR" altLang="en-US" sz="1200" b="0" dirty="0">
                  <a:latin typeface="+mn-ea"/>
                  <a:ea typeface="+mn-ea"/>
                </a:rPr>
                <a:t> 촉매 전단 </a:t>
              </a:r>
            </a:p>
          </p:txBody>
        </p:sp>
        <p:sp>
          <p:nvSpPr>
            <p:cNvPr id="63" name="Rectangle 11">
              <a:extLst>
                <a:ext uri="{FF2B5EF4-FFF2-40B4-BE49-F238E27FC236}">
                  <a16:creationId xmlns:a16="http://schemas.microsoft.com/office/drawing/2014/main" id="{1089ADEC-B546-9CDD-FBA6-8EF266E80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630"/>
              <a:ext cx="2438" cy="25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4" name="Rectangle 12">
              <a:extLst>
                <a:ext uri="{FF2B5EF4-FFF2-40B4-BE49-F238E27FC236}">
                  <a16:creationId xmlns:a16="http://schemas.microsoft.com/office/drawing/2014/main" id="{070F2E51-E56C-BA1D-097D-D476FF3ED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680"/>
              <a:ext cx="2264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DGAN, NPR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및 기타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5" name="Rectangle 13">
              <a:extLst>
                <a:ext uri="{FF2B5EF4-FFF2-40B4-BE49-F238E27FC236}">
                  <a16:creationId xmlns:a16="http://schemas.microsoft.com/office/drawing/2014/main" id="{019953E4-F026-EF90-7A5A-4B0F146DB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947"/>
              <a:ext cx="2264" cy="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1613D97B-3CDF-E3C7-415D-34A7D0ADF06D}"/>
              </a:ext>
            </a:extLst>
          </p:cNvPr>
          <p:cNvGrpSpPr>
            <a:grpSpLocks/>
          </p:cNvGrpSpPr>
          <p:nvPr/>
        </p:nvGrpSpPr>
        <p:grpSpPr bwMode="auto">
          <a:xfrm>
            <a:off x="376238" y="4265678"/>
            <a:ext cx="3870325" cy="2320310"/>
            <a:chOff x="292" y="630"/>
            <a:chExt cx="2438" cy="1586"/>
          </a:xfrm>
        </p:grpSpPr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5D7BB5A8-368D-6C66-8DA9-94E76FB2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630"/>
              <a:ext cx="2438" cy="15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93083F34-3950-F026-49A1-377FE74A3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630"/>
              <a:ext cx="2438" cy="25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9CCB4346-1325-F01A-851B-193CC3A79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680"/>
              <a:ext cx="2264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연소과정 관련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C909285B-0632-EC63-4D77-48F91EDCA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947"/>
              <a:ext cx="2264" cy="1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압축기 필터 차압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압축기 입구 온도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ea typeface="+mn-ea"/>
                </a:rPr>
                <a:t>대기 압력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IGV </a:t>
              </a:r>
              <a:r>
                <a:rPr lang="ko-KR" altLang="en-US" sz="1200" b="0" dirty="0">
                  <a:latin typeface="+mn-ea"/>
                  <a:ea typeface="+mn-ea"/>
                </a:rPr>
                <a:t>개도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가스터빈 압축기 출구 압력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가스터빈 압축기 출구 온도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IBH </a:t>
              </a:r>
              <a:r>
                <a:rPr lang="ko-KR" altLang="en-US" sz="1200" b="0" dirty="0">
                  <a:latin typeface="+mn-ea"/>
                  <a:ea typeface="+mn-ea"/>
                </a:rPr>
                <a:t>밸브 개도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연소기 캔 압력</a:t>
              </a:r>
              <a:r>
                <a:rPr lang="en-US" altLang="ko-KR" sz="1200" b="0" dirty="0">
                  <a:latin typeface="+mn-ea"/>
                  <a:ea typeface="+mn-ea"/>
                </a:rPr>
                <a:t>(</a:t>
              </a:r>
              <a:r>
                <a:rPr lang="ko-KR" altLang="en-US" sz="1200" b="0" dirty="0">
                  <a:latin typeface="+mn-ea"/>
                  <a:ea typeface="+mn-ea"/>
                </a:rPr>
                <a:t>시뮬레이션 값</a:t>
              </a:r>
              <a:r>
                <a:rPr lang="en-US" altLang="ko-KR" sz="1200" b="0" dirty="0">
                  <a:latin typeface="+mn-ea"/>
                  <a:ea typeface="+mn-ea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연소온도 간접 값</a:t>
              </a:r>
            </a:p>
          </p:txBody>
        </p:sp>
      </p:grpSp>
      <p:grpSp>
        <p:nvGrpSpPr>
          <p:cNvPr id="71" name="Group 19">
            <a:extLst>
              <a:ext uri="{FF2B5EF4-FFF2-40B4-BE49-F238E27FC236}">
                <a16:creationId xmlns:a16="http://schemas.microsoft.com/office/drawing/2014/main" id="{6DB2C61B-45E8-EFCA-D30B-0A7AC95D8BC0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4264090"/>
            <a:ext cx="4978399" cy="2320310"/>
            <a:chOff x="292" y="630"/>
            <a:chExt cx="2438" cy="1586"/>
          </a:xfrm>
        </p:grpSpPr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802C0674-4F7A-71E9-9619-074FD0A5D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630"/>
              <a:ext cx="2438" cy="15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81BDF3BE-C285-5AC5-CB6D-57F136A8C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630"/>
              <a:ext cx="2438" cy="25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08ACC060-73FB-2542-7D23-8E7D07AC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680"/>
              <a:ext cx="2264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0" kern="0" dirty="0">
                  <a:solidFill>
                    <a:srgbClr val="FFFFFF"/>
                  </a:solidFill>
                  <a:latin typeface="+mn-ea"/>
                  <a:ea typeface="+mn-ea"/>
                </a:rPr>
                <a:t>발전기 및 </a:t>
              </a:r>
              <a:r>
                <a:rPr kumimoji="0" lang="en-US" altLang="ko-KR" b="0" kern="0" dirty="0">
                  <a:solidFill>
                    <a:srgbClr val="FFFFFF"/>
                  </a:solidFill>
                  <a:latin typeface="+mn-ea"/>
                  <a:ea typeface="+mn-ea"/>
                </a:rPr>
                <a:t>Nox </a:t>
              </a:r>
              <a:r>
                <a:rPr kumimoji="0" lang="ko-KR" altLang="en-US" b="0" kern="0" dirty="0">
                  <a:solidFill>
                    <a:srgbClr val="FFFFFF"/>
                  </a:solidFill>
                  <a:latin typeface="+mn-ea"/>
                  <a:ea typeface="+mn-ea"/>
                </a:rPr>
                <a:t>관련</a:t>
              </a:r>
              <a:endParaRPr kumimoji="0" lang="en-US" altLang="ko-KR" b="0" kern="0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EE0FD905-EEE8-8F69-6BBA-E6ADD4E5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" y="947"/>
              <a:ext cx="2264" cy="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ea typeface="+mn-ea"/>
                </a:rPr>
                <a:t>발전기 출력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가스터빈 속도 </a:t>
              </a:r>
              <a:r>
                <a:rPr lang="en-US" altLang="ko-KR" sz="1200" b="0" dirty="0">
                  <a:latin typeface="+mn-ea"/>
                  <a:ea typeface="+mn-ea"/>
                </a:rPr>
                <a:t>(rpm)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배기가스 유량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배기가스 온도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ea typeface="+mn-ea"/>
                </a:rPr>
                <a:t>가스터빈 후단 질소산화물 농도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가스터빈 후단 산소 농도</a:t>
              </a:r>
            </a:p>
            <a:p>
              <a:pPr marL="144463" marR="0" lvl="1" indent="-142875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947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17379-FDB4-6639-8ABC-0D0E9FD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E26808-90EF-BDD6-A416-AE020F6D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데이터 현황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B5E78D-E276-6D38-F23C-544CE8720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8B40B09-8DD1-ADE0-27FA-1A23DE2C4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4636" y="1825625"/>
            <a:ext cx="1396402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8680C483-F084-CC79-D242-E9EDCDBEF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688190-63FC-2229-0B80-FC397335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38426"/>
              </p:ext>
            </p:extLst>
          </p:nvPr>
        </p:nvGraphicFramePr>
        <p:xfrm>
          <a:off x="613363" y="1052737"/>
          <a:ext cx="8432314" cy="523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85">
                  <a:extLst>
                    <a:ext uri="{9D8B030D-6E8A-4147-A177-3AD203B41FA5}">
                      <a16:colId xmlns:a16="http://schemas.microsoft.com/office/drawing/2014/main" val="3913219204"/>
                    </a:ext>
                  </a:extLst>
                </a:gridCol>
                <a:gridCol w="1872155">
                  <a:extLst>
                    <a:ext uri="{9D8B030D-6E8A-4147-A177-3AD203B41FA5}">
                      <a16:colId xmlns:a16="http://schemas.microsoft.com/office/drawing/2014/main" val="2473178027"/>
                    </a:ext>
                  </a:extLst>
                </a:gridCol>
                <a:gridCol w="3736464">
                  <a:extLst>
                    <a:ext uri="{9D8B030D-6E8A-4147-A177-3AD203B41FA5}">
                      <a16:colId xmlns:a16="http://schemas.microsoft.com/office/drawing/2014/main" val="2161612139"/>
                    </a:ext>
                  </a:extLst>
                </a:gridCol>
                <a:gridCol w="717630">
                  <a:extLst>
                    <a:ext uri="{9D8B030D-6E8A-4147-A177-3AD203B41FA5}">
                      <a16:colId xmlns:a16="http://schemas.microsoft.com/office/drawing/2014/main" val="3803012115"/>
                    </a:ext>
                  </a:extLst>
                </a:gridCol>
                <a:gridCol w="772642">
                  <a:extLst>
                    <a:ext uri="{9D8B030D-6E8A-4147-A177-3AD203B41FA5}">
                      <a16:colId xmlns:a16="http://schemas.microsoft.com/office/drawing/2014/main" val="513337379"/>
                    </a:ext>
                  </a:extLst>
                </a:gridCol>
                <a:gridCol w="865238">
                  <a:extLst>
                    <a:ext uri="{9D8B030D-6E8A-4147-A177-3AD203B41FA5}">
                      <a16:colId xmlns:a16="http://schemas.microsoft.com/office/drawing/2014/main" val="475133053"/>
                    </a:ext>
                  </a:extLst>
                </a:gridCol>
              </a:tblGrid>
              <a:tr h="3392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태그명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도면번호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60524702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IGCC.CC.G1.FPSG</a:t>
                      </a:r>
                      <a:endParaRPr lang="en-US" sz="2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합성가스 압력</a:t>
                      </a:r>
                      <a:endParaRPr lang="ko-KR" alt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Syngas Supply Pressure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1, 2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39790293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IGCC.CC.G1.FTSG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합성가스 온도</a:t>
                      </a:r>
                      <a:endParaRPr lang="ko-KR" alt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Syngas Supply Temperature (Median)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°C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34415466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IGCC.CC.G1.ca_fqsg_cl</a:t>
                      </a:r>
                      <a:endParaRPr lang="en-US" sz="2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합성가스 유량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Clamped SG Fuel Flow based on Backup Calculation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69421762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IGCC.CC.G1.LHVSYNDW_SCF</a:t>
                      </a:r>
                      <a:endParaRPr lang="en-US" sz="2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합성가스 발열량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계산값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LHV Wet(BUT/SCF)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Kj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/m3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70916146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IGCC.CC.G1.FSAGR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연료제어밸브 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VSR-11)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개도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Syngas SRV (VSR-11) LVDT feedback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28527800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IGCC.CC.G1.FPSG2</a:t>
                      </a:r>
                      <a:endParaRPr lang="en-US" sz="2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 제어 후 연료 압력 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P2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구역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Interstage Syngas Press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22409792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IGCC.CC.G1.FSAG11A</a:t>
                      </a:r>
                      <a:endParaRPr lang="en-US" sz="2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연료제어밸브 개도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VSR-11A) Primary Manifold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Syngas GCV (VGC-11A) LVDT feedback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4679194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IGCC.CC.G1.FSAG11</a:t>
                      </a:r>
                      <a:endParaRPr lang="en-US" sz="2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연료제어밸브 개도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VSR-11) Secondary Manifold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Syngas GCV (VGC-11) LVDT feedback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82690838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IGCC.CC.G1.FSAG12</a:t>
                      </a:r>
                      <a:endParaRPr lang="en-US" sz="2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연료제어밸브 개도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VSR-12) Secondary Manifold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Syngas GCV (VGC-12) LVDT feedback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3004477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IGCC.CC.G1.FPSG3</a:t>
                      </a:r>
                      <a:endParaRPr lang="en-US" sz="2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연료기 주입 전 연료 압력</a:t>
                      </a:r>
                      <a:endParaRPr lang="ko-KR" alt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Secondary Manifold Pressure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1, 2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44676472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IGCC.CC.G1.DWATT</a:t>
                      </a:r>
                      <a:endParaRPr lang="en-US" sz="2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발전기 출력</a:t>
                      </a:r>
                      <a:endParaRPr lang="ko-KR" alt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 Generated Watts Max Selected</a:t>
                      </a:r>
                      <a:endParaRPr lang="en-US" sz="16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MW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연소기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79801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09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1D342-906F-93FF-8978-9449B73D7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62A181-3BCE-5ED1-CE4B-96AA57ED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데이터 현황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FEB15E-AC95-CE37-7650-0A31C1D33E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7AA3A6E-B544-43F0-B9D5-7E49A823B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4636" y="1825625"/>
            <a:ext cx="1396402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D9541F90-7CED-C51C-79DD-84493D3FB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ADE5EA-9AD1-6A1F-9289-828BDB20837E}"/>
              </a:ext>
            </a:extLst>
          </p:cNvPr>
          <p:cNvGraphicFramePr>
            <a:graphicFrameLocks noGrp="1"/>
          </p:cNvGraphicFramePr>
          <p:nvPr/>
        </p:nvGraphicFramePr>
        <p:xfrm>
          <a:off x="632520" y="1052736"/>
          <a:ext cx="8615934" cy="508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35">
                  <a:extLst>
                    <a:ext uri="{9D8B030D-6E8A-4147-A177-3AD203B41FA5}">
                      <a16:colId xmlns:a16="http://schemas.microsoft.com/office/drawing/2014/main" val="3913219204"/>
                    </a:ext>
                  </a:extLst>
                </a:gridCol>
                <a:gridCol w="2015783">
                  <a:extLst>
                    <a:ext uri="{9D8B030D-6E8A-4147-A177-3AD203B41FA5}">
                      <a16:colId xmlns:a16="http://schemas.microsoft.com/office/drawing/2014/main" val="2473178027"/>
                    </a:ext>
                  </a:extLst>
                </a:gridCol>
                <a:gridCol w="3812546">
                  <a:extLst>
                    <a:ext uri="{9D8B030D-6E8A-4147-A177-3AD203B41FA5}">
                      <a16:colId xmlns:a16="http://schemas.microsoft.com/office/drawing/2014/main" val="2161612139"/>
                    </a:ext>
                  </a:extLst>
                </a:gridCol>
                <a:gridCol w="816077">
                  <a:extLst>
                    <a:ext uri="{9D8B030D-6E8A-4147-A177-3AD203B41FA5}">
                      <a16:colId xmlns:a16="http://schemas.microsoft.com/office/drawing/2014/main" val="3803012115"/>
                    </a:ext>
                  </a:extLst>
                </a:gridCol>
                <a:gridCol w="776749">
                  <a:extLst>
                    <a:ext uri="{9D8B030D-6E8A-4147-A177-3AD203B41FA5}">
                      <a16:colId xmlns:a16="http://schemas.microsoft.com/office/drawing/2014/main" val="2135996286"/>
                    </a:ext>
                  </a:extLst>
                </a:gridCol>
                <a:gridCol w="802544">
                  <a:extLst>
                    <a:ext uri="{9D8B030D-6E8A-4147-A177-3AD203B41FA5}">
                      <a16:colId xmlns:a16="http://schemas.microsoft.com/office/drawing/2014/main" val="2963604404"/>
                    </a:ext>
                  </a:extLst>
                </a:gridCol>
              </a:tblGrid>
              <a:tr h="4126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태그명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도면번호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60524702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IGCC.CC.G1.AFDPM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압축기 필터 차압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Turbine Inlet Diff Pressure Transmitter Median Value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mmH2O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</a:rPr>
                        <a:t>압축기</a:t>
                      </a:r>
                      <a:endParaRPr lang="en-US" sz="1200" b="1" kern="0" spc="0" dirty="0"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39790293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IGCC.CC.G1.CTIM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압축기 입구 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Compressor Inlet Temperature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34415466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IGCC.CC.G1.afpap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 압력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Ambient Pressure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mmHg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69421762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IGCC.CC.G1.csgv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IGV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IGV FEEDBACK angle in deg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º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70916146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IGCC.CC.G1.CPD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가스터빈 압축기 출구 압력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Compressor Discharge Pressure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28527800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IGCC.CC.G1.CTD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가스터빈 압축기 출구 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Compressor Discharge Temperature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22409792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IGCC.CC.G1.CSBHX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IBH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밸브 개도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Inlet Heating Control Valve Position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4679194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IGCC.CC.G1.tnh_v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가스터빈 속도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rpm)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Voted Speed Signal (TMR)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rpm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연소기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82690838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IGCC.CC.G1.ATID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대기온도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Median Inlet Duct Temperature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°C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3004477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IGCC.CC.G1.EXHMASS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배기가스 유량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Exhaust Mass Flow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배출구</a:t>
                      </a:r>
                      <a:endParaRPr lang="en-US" sz="1200" b="1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44676472"/>
                  </a:ext>
                </a:extLst>
              </a:tr>
              <a:tr h="425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IGCC.CC.G1.TTXM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배기가스 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Exhaust Temp Median Corrected By Average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°C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배출구</a:t>
                      </a:r>
                      <a:endParaRPr lang="en-US" sz="1200" b="1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79801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03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3EE-6ACB-2CFB-E801-A1DC1DBD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C2435AC-DE36-D220-B478-20F92FF4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데이터 현황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19535A-5B7D-A6F7-D555-57C7FCB959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624412B-B3B3-F766-5A78-C96EDF0CF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4636" y="1825625"/>
            <a:ext cx="1396402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DB4BEAC4-EC10-8031-7780-49BC0F1950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12ADF4-30A0-F975-B952-9F8C37529ADD}"/>
              </a:ext>
            </a:extLst>
          </p:cNvPr>
          <p:cNvGraphicFramePr>
            <a:graphicFrameLocks noGrp="1"/>
          </p:cNvGraphicFramePr>
          <p:nvPr/>
        </p:nvGraphicFramePr>
        <p:xfrm>
          <a:off x="632520" y="1052736"/>
          <a:ext cx="8615934" cy="5232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35">
                  <a:extLst>
                    <a:ext uri="{9D8B030D-6E8A-4147-A177-3AD203B41FA5}">
                      <a16:colId xmlns:a16="http://schemas.microsoft.com/office/drawing/2014/main" val="3913219204"/>
                    </a:ext>
                  </a:extLst>
                </a:gridCol>
                <a:gridCol w="2015783">
                  <a:extLst>
                    <a:ext uri="{9D8B030D-6E8A-4147-A177-3AD203B41FA5}">
                      <a16:colId xmlns:a16="http://schemas.microsoft.com/office/drawing/2014/main" val="2473178027"/>
                    </a:ext>
                  </a:extLst>
                </a:gridCol>
                <a:gridCol w="3540358">
                  <a:extLst>
                    <a:ext uri="{9D8B030D-6E8A-4147-A177-3AD203B41FA5}">
                      <a16:colId xmlns:a16="http://schemas.microsoft.com/office/drawing/2014/main" val="2161612139"/>
                    </a:ext>
                  </a:extLst>
                </a:gridCol>
                <a:gridCol w="889186">
                  <a:extLst>
                    <a:ext uri="{9D8B030D-6E8A-4147-A177-3AD203B41FA5}">
                      <a16:colId xmlns:a16="http://schemas.microsoft.com/office/drawing/2014/main" val="3803012115"/>
                    </a:ext>
                  </a:extLst>
                </a:gridCol>
                <a:gridCol w="889186">
                  <a:extLst>
                    <a:ext uri="{9D8B030D-6E8A-4147-A177-3AD203B41FA5}">
                      <a16:colId xmlns:a16="http://schemas.microsoft.com/office/drawing/2014/main" val="2236782451"/>
                    </a:ext>
                  </a:extLst>
                </a:gridCol>
                <a:gridCol w="889186">
                  <a:extLst>
                    <a:ext uri="{9D8B030D-6E8A-4147-A177-3AD203B41FA5}">
                      <a16:colId xmlns:a16="http://schemas.microsoft.com/office/drawing/2014/main" val="1733487841"/>
                    </a:ext>
                  </a:extLst>
                </a:gridCol>
              </a:tblGrid>
              <a:tr h="426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태그명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도면번호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60524702"/>
                  </a:ext>
                </a:extLst>
              </a:tr>
              <a:tr h="426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IGCC.CC.G1.cpdabs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압축기 출구 절대압력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</a:rPr>
                        <a:t>압축기</a:t>
                      </a:r>
                      <a:endParaRPr lang="en-US" sz="1200" b="1" kern="0" spc="0" dirty="0"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39790293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IGCC.CC.G1.FPGN1_SEL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Primary manifold </a:t>
                      </a: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차압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Primary Manifold Diff. Pressure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연소기</a:t>
                      </a:r>
                      <a:endParaRPr lang="en-US" altLang="ko-KR" sz="12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34415466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IGCC.CC.G1.FPGN2_SEL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Secondary manifold </a:t>
                      </a: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차압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Secondary Manifold Diff. Pressure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연소기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69421762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IGCC.CC.G1.ROUTPUT_32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연소기 캔 압력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시뮬레이션 값</a:t>
                      </a: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G1.ROUTPUT_32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연소기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70916146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IGCC.CC.G1.VNPR_S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NPR Secondary manifold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Nozzle Pressure Ratio in Secondary Manifold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ratio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연소기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28527800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IGCC.CC.G1.VNPR_P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NPR Primary manifold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Nozzle Pressure Ratio in Primary Manifold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ratio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연소기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22409792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IGCC.CC.G1.NPNJ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DGAN Compressor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질소가스 압력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Injection Supply Pressure Transmitter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4679194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IGCC.CC.G1.NTNJ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DGAN Compressor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질소가스 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Injection Temperature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°C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82690838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IGCC.CC.G1.NQJ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DGAN Compressor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질소가스 유량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Injection Flow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3004477"/>
                  </a:ext>
                </a:extLst>
              </a:tr>
              <a:tr h="439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IGCC.CC.G1.NQJO2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질소가스 내 산소 순도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Nitrogen Diluent o2 % form ASU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 O2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44676472"/>
                  </a:ext>
                </a:extLst>
              </a:tr>
              <a:tr h="426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IGCC.CC.G1.NPNJ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제어밸브 전단 질소가스 압력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79801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57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A4D4-4968-18B7-8700-8EB85F627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DC3F6C-F9CB-046E-E931-69687606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데이터 현황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EDD112-AE85-1ED3-4B4B-58AE2932D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5AD8BB9-34B9-9EC8-FDD4-CD97C8A1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4636" y="1825625"/>
            <a:ext cx="1396402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BC0E5475-5404-AB82-2914-354C26CF7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A318CF-ECAE-C82A-59FB-7562A9B3B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31071"/>
              </p:ext>
            </p:extLst>
          </p:nvPr>
        </p:nvGraphicFramePr>
        <p:xfrm>
          <a:off x="622688" y="1042904"/>
          <a:ext cx="9081751" cy="4939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35">
                  <a:extLst>
                    <a:ext uri="{9D8B030D-6E8A-4147-A177-3AD203B41FA5}">
                      <a16:colId xmlns:a16="http://schemas.microsoft.com/office/drawing/2014/main" val="3913219204"/>
                    </a:ext>
                  </a:extLst>
                </a:gridCol>
                <a:gridCol w="2015783">
                  <a:extLst>
                    <a:ext uri="{9D8B030D-6E8A-4147-A177-3AD203B41FA5}">
                      <a16:colId xmlns:a16="http://schemas.microsoft.com/office/drawing/2014/main" val="2473178027"/>
                    </a:ext>
                  </a:extLst>
                </a:gridCol>
                <a:gridCol w="4343488">
                  <a:extLst>
                    <a:ext uri="{9D8B030D-6E8A-4147-A177-3AD203B41FA5}">
                      <a16:colId xmlns:a16="http://schemas.microsoft.com/office/drawing/2014/main" val="2161612139"/>
                    </a:ext>
                  </a:extLst>
                </a:gridCol>
                <a:gridCol w="589935">
                  <a:extLst>
                    <a:ext uri="{9D8B030D-6E8A-4147-A177-3AD203B41FA5}">
                      <a16:colId xmlns:a16="http://schemas.microsoft.com/office/drawing/2014/main" val="3803012115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3057056545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126408206"/>
                    </a:ext>
                  </a:extLst>
                </a:gridCol>
              </a:tblGrid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태그명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도면번호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60524702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IGCC.CC.G1.nicvs1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질소가스 제어 밸브 개도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Injection Control Valve #1 Position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39790293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IGCC.CC.G1.ndt1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제어밸브 후단 질소가스 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Diluent </a:t>
                      </a:r>
                      <a:r>
                        <a:rPr 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Intercavity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Temperature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altLang="ko-KR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34415466"/>
                  </a:ext>
                </a:extLst>
              </a:tr>
              <a:tr h="4210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IGCC.CC.G1.NPNJ2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제어밸브 후단 질소가스 압력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Injection </a:t>
                      </a:r>
                      <a:r>
                        <a:rPr 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Intercavity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Pressure Transmitter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kg/cm2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altLang="ko-KR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69421762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IGCC.CC.G1.NQKR3_MONITOR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연료대비 질소가스 주입 비율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제어 조정 값</a:t>
                      </a:r>
                      <a:r>
                        <a:rPr lang="en-US" altLang="ko-KR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-1 </a:t>
                      </a:r>
                      <a:r>
                        <a:rPr lang="ko-KR" altLang="en-US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조정 시 연료대비 </a:t>
                      </a:r>
                      <a:r>
                        <a:rPr lang="en-US" altLang="ko-KR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1kg/s </a:t>
                      </a:r>
                      <a:r>
                        <a:rPr lang="ko-KR" altLang="en-US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적게 주입</a:t>
                      </a:r>
                      <a:r>
                        <a:rPr lang="en-US" altLang="ko-KR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G1.NQKR3_MONITOR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altLang="ko-KR" sz="12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916146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IGCC.CC.G1.ROUTPUT_6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연소온도 간접 값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N2 Injection </a:t>
                      </a:r>
                      <a:r>
                        <a:rPr 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Tfire</a:t>
                      </a:r>
                      <a:endParaRPr 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연소기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28527800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IGCC.IG.PIC7069A.PV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DGAN Compressor 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흡입 전단 질소가스 대기 방출 압력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PIC-7069A) DGAN SUC PR CON PV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barg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방출구</a:t>
                      </a:r>
                      <a:endParaRPr lang="en-US" sz="1200" b="0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22409792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IGCC.IG.ZT7069B.PV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DGAN Compressor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흡입 전단 질소가스 대기 방출 제어 밸브 개도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1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DGAN TO COMPRESSION PRES CONTROL VV POSITION TRANSMITTER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방출구</a:t>
                      </a:r>
                      <a:endParaRPr lang="en-US" sz="1200" b="0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4679194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pt-B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IGCC.DeNOX.AT_H1_901_PV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가스터빈 후단 질소산화물 농도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SCR REACTOR INLET NOX ANALYZER</a:t>
                      </a:r>
                      <a:endParaRPr lang="ko-KR" altLang="en-US" sz="12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i="0" kern="0" spc="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방출구</a:t>
                      </a:r>
                      <a:endParaRPr lang="en-US" sz="1200" b="1" i="0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690838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IGCC.DeNOX.AIT_H1_902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가스터빈 후단 산소 농도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SCR REACTOR INLET O2 CONTENT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방출구</a:t>
                      </a:r>
                      <a:endParaRPr lang="en-US" sz="1200" b="0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3004477"/>
                  </a:ext>
                </a:extLst>
              </a:tr>
              <a:tr h="389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IGCC.DeNOX.TT_H1_90123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탈질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촉매 전단 온도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SCR REACTOR INLET TEMPERATURE-1/2/3 AVERAGE VALUE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방출구</a:t>
                      </a:r>
                      <a:endParaRPr lang="en-US" sz="1200" b="0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4467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18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E6D7-9436-CC9A-2941-35039CC4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9C806D4-1D7C-E9AF-1A97-E612366B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369332"/>
          </a:xfrm>
        </p:spPr>
        <p:txBody>
          <a:bodyPr/>
          <a:lstStyle/>
          <a:p>
            <a:r>
              <a:rPr lang="en-US" altLang="ko-KR" sz="1800" dirty="0"/>
              <a:t>1.4 </a:t>
            </a:r>
            <a:r>
              <a:rPr lang="ko-KR" altLang="en-US" sz="1800" dirty="0" err="1"/>
              <a:t>태크정보</a:t>
            </a:r>
            <a:r>
              <a:rPr lang="ko-KR" altLang="en-US" sz="1800" dirty="0"/>
              <a:t> 도면</a:t>
            </a:r>
            <a:r>
              <a:rPr lang="en-US" altLang="ko-KR" sz="1800" dirty="0"/>
              <a:t>(1/5)</a:t>
            </a:r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8F23A3-DCB6-A080-CCE4-FEF25EEAAF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100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5FC7798-26CE-D6F4-16B7-0DE1EE2B1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4636" y="1915725"/>
            <a:ext cx="139640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2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034314-F29D-9E34-E67F-4066AFBFC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400" dirty="0"/>
              <a:t>도면 </a:t>
            </a:r>
            <a:r>
              <a:rPr lang="en-US" altLang="ko-KR" sz="1400" dirty="0"/>
              <a:t>1 : </a:t>
            </a:r>
            <a:r>
              <a:rPr lang="ko-KR" altLang="en-US" sz="1400" dirty="0"/>
              <a:t>전체 공정도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F73F0D-4274-107F-B18F-2C88054BAAA6}"/>
              </a:ext>
            </a:extLst>
          </p:cNvPr>
          <p:cNvGrpSpPr/>
          <p:nvPr/>
        </p:nvGrpSpPr>
        <p:grpSpPr>
          <a:xfrm>
            <a:off x="0" y="1220091"/>
            <a:ext cx="9906000" cy="4870105"/>
            <a:chOff x="0" y="432012"/>
            <a:chExt cx="12192000" cy="59939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B6164B8-67CD-3F5F-525C-9EB399E9688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432012"/>
              <a:ext cx="12192000" cy="5993975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B3062D-D53F-11ED-1E25-E0CEF6E08E51}"/>
                </a:ext>
              </a:extLst>
            </p:cNvPr>
            <p:cNvSpPr/>
            <p:nvPr/>
          </p:nvSpPr>
          <p:spPr>
            <a:xfrm>
              <a:off x="1455420" y="701040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75960E5-689E-7F72-5868-AFFB3EBAE8E4}"/>
                </a:ext>
              </a:extLst>
            </p:cNvPr>
            <p:cNvSpPr/>
            <p:nvPr/>
          </p:nvSpPr>
          <p:spPr>
            <a:xfrm>
              <a:off x="1455420" y="882015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8C1A518-C821-EC80-EA51-D489DDA44DE1}"/>
                </a:ext>
              </a:extLst>
            </p:cNvPr>
            <p:cNvSpPr/>
            <p:nvPr/>
          </p:nvSpPr>
          <p:spPr>
            <a:xfrm>
              <a:off x="1455420" y="1032695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26CD620-1BB9-D7B3-1B8F-AB7E5C2A9CB2}"/>
                </a:ext>
              </a:extLst>
            </p:cNvPr>
            <p:cNvSpPr/>
            <p:nvPr/>
          </p:nvSpPr>
          <p:spPr>
            <a:xfrm>
              <a:off x="1455420" y="1189751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4597FE7-4760-9284-6E5C-C33FAC4A2BE8}"/>
                </a:ext>
              </a:extLst>
            </p:cNvPr>
            <p:cNvSpPr/>
            <p:nvPr/>
          </p:nvSpPr>
          <p:spPr>
            <a:xfrm>
              <a:off x="3238977" y="1227296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81826CA-B1AD-9766-A293-6E84F31822A1}"/>
                </a:ext>
              </a:extLst>
            </p:cNvPr>
            <p:cNvSpPr/>
            <p:nvPr/>
          </p:nvSpPr>
          <p:spPr>
            <a:xfrm>
              <a:off x="4334352" y="846296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6</a:t>
              </a:r>
              <a:endParaRPr lang="ko-KR" altLang="en-US" sz="900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DB51875-F225-2AB6-344B-F982371FBE54}"/>
                </a:ext>
              </a:extLst>
            </p:cNvPr>
            <p:cNvSpPr/>
            <p:nvPr/>
          </p:nvSpPr>
          <p:spPr>
            <a:xfrm>
              <a:off x="5613083" y="1379696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7</a:t>
              </a:r>
              <a:endParaRPr lang="ko-KR" altLang="en-US" sz="9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2084036-3D49-0546-68E1-D4656E559EEB}"/>
                </a:ext>
              </a:extLst>
            </p:cNvPr>
            <p:cNvSpPr/>
            <p:nvPr/>
          </p:nvSpPr>
          <p:spPr>
            <a:xfrm>
              <a:off x="6551295" y="1007269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8</a:t>
              </a:r>
              <a:endParaRPr lang="ko-KR" altLang="en-US" sz="900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DFA4F46-58A0-0615-646F-288733730D34}"/>
                </a:ext>
              </a:extLst>
            </p:cNvPr>
            <p:cNvSpPr/>
            <p:nvPr/>
          </p:nvSpPr>
          <p:spPr>
            <a:xfrm>
              <a:off x="7575233" y="1550194"/>
              <a:ext cx="120968" cy="125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9</a:t>
              </a:r>
              <a:endParaRPr lang="ko-KR" altLang="en-US" sz="9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EF5B26-385C-91B9-752C-7010C720973E}"/>
                </a:ext>
              </a:extLst>
            </p:cNvPr>
            <p:cNvSpPr txBox="1"/>
            <p:nvPr/>
          </p:nvSpPr>
          <p:spPr>
            <a:xfrm>
              <a:off x="8372475" y="1719264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10</a:t>
              </a:r>
              <a:endParaRPr lang="ko-KR" altLang="en-US" sz="11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671E0D-B1B3-EB27-EA88-DD57F7E73719}"/>
                </a:ext>
              </a:extLst>
            </p:cNvPr>
            <p:cNvSpPr txBox="1"/>
            <p:nvPr/>
          </p:nvSpPr>
          <p:spPr>
            <a:xfrm>
              <a:off x="4689474" y="2417763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11</a:t>
              </a:r>
              <a:endParaRPr lang="ko-KR" altLang="en-US" sz="11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C042BA-7E46-09A2-DA29-890975A811E8}"/>
                </a:ext>
              </a:extLst>
            </p:cNvPr>
            <p:cNvSpPr txBox="1"/>
            <p:nvPr/>
          </p:nvSpPr>
          <p:spPr>
            <a:xfrm>
              <a:off x="5580410" y="1835925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12</a:t>
              </a:r>
              <a:endParaRPr lang="ko-KR" altLang="en-US" sz="11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BE2A2C1-6CDC-6FAC-02D4-46B3D9E44084}"/>
                </a:ext>
              </a:extLst>
            </p:cNvPr>
            <p:cNvSpPr txBox="1"/>
            <p:nvPr/>
          </p:nvSpPr>
          <p:spPr>
            <a:xfrm>
              <a:off x="5580410" y="1996262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13</a:t>
              </a:r>
              <a:endParaRPr lang="ko-KR" altLang="en-US" sz="11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68111B-4D45-68BD-9BAC-9A441FDB3871}"/>
                </a:ext>
              </a:extLst>
            </p:cNvPr>
            <p:cNvSpPr txBox="1"/>
            <p:nvPr/>
          </p:nvSpPr>
          <p:spPr>
            <a:xfrm>
              <a:off x="5580410" y="2156600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14</a:t>
              </a:r>
              <a:endParaRPr lang="ko-KR" altLang="en-US" sz="11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1125F3-0F40-82D2-EBA2-A964B88344BF}"/>
                </a:ext>
              </a:extLst>
            </p:cNvPr>
            <p:cNvSpPr txBox="1"/>
            <p:nvPr/>
          </p:nvSpPr>
          <p:spPr>
            <a:xfrm>
              <a:off x="5815360" y="2944000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15</a:t>
              </a:r>
              <a:endParaRPr lang="ko-KR" altLang="en-US" sz="11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818C4A-7C31-5B59-1131-1F071E450BC9}"/>
                </a:ext>
              </a:extLst>
            </p:cNvPr>
            <p:cNvSpPr txBox="1"/>
            <p:nvPr/>
          </p:nvSpPr>
          <p:spPr>
            <a:xfrm>
              <a:off x="7331999" y="2256960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16</a:t>
              </a:r>
              <a:endParaRPr lang="ko-KR" altLang="en-US" sz="11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6814D7-DD96-9B03-3391-038547386547}"/>
                </a:ext>
              </a:extLst>
            </p:cNvPr>
            <p:cNvSpPr txBox="1"/>
            <p:nvPr/>
          </p:nvSpPr>
          <p:spPr>
            <a:xfrm>
              <a:off x="7331999" y="2655129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17</a:t>
              </a:r>
              <a:endParaRPr lang="ko-KR" altLang="en-US" sz="11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48278E-0635-202F-A447-08444A393DA6}"/>
                </a:ext>
              </a:extLst>
            </p:cNvPr>
            <p:cNvSpPr txBox="1"/>
            <p:nvPr/>
          </p:nvSpPr>
          <p:spPr>
            <a:xfrm>
              <a:off x="7308649" y="3787372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18</a:t>
              </a:r>
              <a:endParaRPr lang="ko-KR" altLang="en-US" sz="11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98EE6C-0493-3D47-90D9-A83AE0C192EE}"/>
                </a:ext>
              </a:extLst>
            </p:cNvPr>
            <p:cNvSpPr txBox="1"/>
            <p:nvPr/>
          </p:nvSpPr>
          <p:spPr>
            <a:xfrm>
              <a:off x="10515399" y="2193522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19</a:t>
              </a:r>
              <a:endParaRPr lang="ko-KR" altLang="en-US" sz="11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807C3F-75F3-9806-6D8B-D85E20DC97C4}"/>
                </a:ext>
              </a:extLst>
            </p:cNvPr>
            <p:cNvSpPr txBox="1"/>
            <p:nvPr/>
          </p:nvSpPr>
          <p:spPr>
            <a:xfrm>
              <a:off x="10528098" y="2345922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20</a:t>
              </a:r>
              <a:endParaRPr lang="ko-KR" altLang="en-US" sz="1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9189ED3-2DA2-9153-2AC1-E08E823F2423}"/>
                </a:ext>
              </a:extLst>
            </p:cNvPr>
            <p:cNvSpPr txBox="1"/>
            <p:nvPr/>
          </p:nvSpPr>
          <p:spPr>
            <a:xfrm>
              <a:off x="10528098" y="2485622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21</a:t>
              </a:r>
              <a:endParaRPr lang="ko-KR" altLang="en-US" sz="11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4A8A43-2B01-E868-456E-809F44A9AF22}"/>
                </a:ext>
              </a:extLst>
            </p:cNvPr>
            <p:cNvSpPr txBox="1"/>
            <p:nvPr/>
          </p:nvSpPr>
          <p:spPr>
            <a:xfrm>
              <a:off x="10515399" y="3615922"/>
              <a:ext cx="389061" cy="28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22</a:t>
              </a:r>
              <a:endParaRPr lang="ko-KR" altLang="en-US" sz="1100" dirty="0"/>
            </a:p>
          </p:txBody>
        </p:sp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id="{10F7A775-BB57-7618-66F9-A77E3D076998}"/>
              </a:ext>
            </a:extLst>
          </p:cNvPr>
          <p:cNvSpPr/>
          <p:nvPr/>
        </p:nvSpPr>
        <p:spPr>
          <a:xfrm>
            <a:off x="1917026" y="1460536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5F2F73F-E55E-2C62-03B2-DE2FDA843CF2}"/>
              </a:ext>
            </a:extLst>
          </p:cNvPr>
          <p:cNvSpPr/>
          <p:nvPr/>
        </p:nvSpPr>
        <p:spPr>
          <a:xfrm>
            <a:off x="1917025" y="1585718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1EBC2F1-F823-B853-5E12-2A3343D492EC}"/>
              </a:ext>
            </a:extLst>
          </p:cNvPr>
          <p:cNvSpPr/>
          <p:nvPr/>
        </p:nvSpPr>
        <p:spPr>
          <a:xfrm>
            <a:off x="1917025" y="1708146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E3550EB-8B88-6209-410C-421EDA851F9A}"/>
              </a:ext>
            </a:extLst>
          </p:cNvPr>
          <p:cNvSpPr/>
          <p:nvPr/>
        </p:nvSpPr>
        <p:spPr>
          <a:xfrm>
            <a:off x="1917025" y="1826574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4</a:t>
            </a:r>
            <a:endParaRPr lang="ko-KR" altLang="en-US" sz="6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27C87A7-3F35-3942-0453-96474872A021}"/>
              </a:ext>
            </a:extLst>
          </p:cNvPr>
          <p:cNvSpPr/>
          <p:nvPr/>
        </p:nvSpPr>
        <p:spPr>
          <a:xfrm>
            <a:off x="3170048" y="1814793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5</a:t>
            </a:r>
            <a:endParaRPr lang="ko-KR" altLang="en-US" sz="6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22183EC-1C6C-8FCD-20BD-DF764119E233}"/>
              </a:ext>
            </a:extLst>
          </p:cNvPr>
          <p:cNvSpPr/>
          <p:nvPr/>
        </p:nvSpPr>
        <p:spPr>
          <a:xfrm>
            <a:off x="5089811" y="1927462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7</a:t>
            </a:r>
            <a:endParaRPr lang="ko-KR" altLang="en-US" sz="6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340E1BC-DD97-A9C5-90E0-F54DA1394296}"/>
              </a:ext>
            </a:extLst>
          </p:cNvPr>
          <p:cNvSpPr/>
          <p:nvPr/>
        </p:nvSpPr>
        <p:spPr>
          <a:xfrm>
            <a:off x="5858962" y="1619163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8</a:t>
            </a:r>
            <a:endParaRPr lang="ko-KR" altLang="en-US" sz="6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E165D98-8264-3C7C-70D0-EBBFB41FCB28}"/>
              </a:ext>
            </a:extLst>
          </p:cNvPr>
          <p:cNvSpPr/>
          <p:nvPr/>
        </p:nvSpPr>
        <p:spPr>
          <a:xfrm>
            <a:off x="6704349" y="2096474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9</a:t>
            </a:r>
            <a:endParaRPr lang="ko-KR" altLang="en-US" sz="60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923135D-68C2-D54F-B6B5-25F654140C23}"/>
              </a:ext>
            </a:extLst>
          </p:cNvPr>
          <p:cNvSpPr/>
          <p:nvPr/>
        </p:nvSpPr>
        <p:spPr>
          <a:xfrm>
            <a:off x="4129692" y="1560178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6</a:t>
            </a:r>
            <a:endParaRPr lang="ko-KR" altLang="en-US" sz="60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7CC4722-C871-A56A-94B5-E073235B6E42}"/>
              </a:ext>
            </a:extLst>
          </p:cNvPr>
          <p:cNvSpPr/>
          <p:nvPr/>
        </p:nvSpPr>
        <p:spPr>
          <a:xfrm>
            <a:off x="7429068" y="2351696"/>
            <a:ext cx="98287" cy="98287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10</a:t>
            </a:r>
            <a:endParaRPr lang="ko-KR" altLang="en-US" sz="40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02CD657-FDFD-F77C-B84D-411654BEF0B1}"/>
              </a:ext>
            </a:extLst>
          </p:cNvPr>
          <p:cNvSpPr/>
          <p:nvPr/>
        </p:nvSpPr>
        <p:spPr>
          <a:xfrm>
            <a:off x="4583753" y="2896900"/>
            <a:ext cx="98287" cy="98287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11</a:t>
            </a:r>
            <a:endParaRPr lang="ko-KR" altLang="en-US" sz="40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9A933D6-B45D-B807-8D62-0D8EC8BF485E}"/>
              </a:ext>
            </a:extLst>
          </p:cNvPr>
          <p:cNvSpPr/>
          <p:nvPr/>
        </p:nvSpPr>
        <p:spPr>
          <a:xfrm>
            <a:off x="5361179" y="3296552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15</a:t>
            </a:r>
            <a:endParaRPr lang="ko-KR" altLang="en-US" sz="400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EEE3282-B639-98ED-7E1C-6A8BFFEF0145}"/>
              </a:ext>
            </a:extLst>
          </p:cNvPr>
          <p:cNvSpPr/>
          <p:nvPr/>
        </p:nvSpPr>
        <p:spPr>
          <a:xfrm>
            <a:off x="9837453" y="2847756"/>
            <a:ext cx="98287" cy="98287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20</a:t>
            </a:r>
            <a:endParaRPr lang="ko-KR" altLang="en-US" sz="40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A5CC294-742D-CF0C-95DE-0DECB5216ABF}"/>
              </a:ext>
            </a:extLst>
          </p:cNvPr>
          <p:cNvSpPr/>
          <p:nvPr/>
        </p:nvSpPr>
        <p:spPr>
          <a:xfrm>
            <a:off x="9830097" y="2963661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21</a:t>
            </a:r>
            <a:endParaRPr lang="ko-KR" altLang="en-US" sz="40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8D6FCDE-719B-815F-DFC7-50C13B11657C}"/>
              </a:ext>
            </a:extLst>
          </p:cNvPr>
          <p:cNvSpPr/>
          <p:nvPr/>
        </p:nvSpPr>
        <p:spPr>
          <a:xfrm>
            <a:off x="5322928" y="2441900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12</a:t>
            </a:r>
            <a:endParaRPr lang="ko-KR" altLang="en-US" sz="400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6AFB647-5203-AEED-8558-9475D5676FC6}"/>
              </a:ext>
            </a:extLst>
          </p:cNvPr>
          <p:cNvSpPr/>
          <p:nvPr/>
        </p:nvSpPr>
        <p:spPr>
          <a:xfrm>
            <a:off x="5322928" y="2553030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13</a:t>
            </a:r>
            <a:endParaRPr lang="ko-KR" altLang="en-US" sz="40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8582B4D-0DD4-947F-A9A4-C26C8DE8781E}"/>
              </a:ext>
            </a:extLst>
          </p:cNvPr>
          <p:cNvSpPr/>
          <p:nvPr/>
        </p:nvSpPr>
        <p:spPr>
          <a:xfrm>
            <a:off x="5322928" y="2668678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14</a:t>
            </a:r>
            <a:endParaRPr lang="ko-KR" altLang="en-US" sz="4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4788DAD-35DA-D29C-C29F-315478EFA195}"/>
              </a:ext>
            </a:extLst>
          </p:cNvPr>
          <p:cNvSpPr/>
          <p:nvPr/>
        </p:nvSpPr>
        <p:spPr>
          <a:xfrm>
            <a:off x="6554783" y="2871917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16</a:t>
            </a:r>
            <a:endParaRPr lang="ko-KR" altLang="en-US" sz="4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3B26566-2540-D4F7-47CD-DAAD63909BB7}"/>
              </a:ext>
            </a:extLst>
          </p:cNvPr>
          <p:cNvSpPr/>
          <p:nvPr/>
        </p:nvSpPr>
        <p:spPr>
          <a:xfrm>
            <a:off x="6556037" y="3162737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17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8993165-3731-668A-D031-32FA5CCAA20A}"/>
              </a:ext>
            </a:extLst>
          </p:cNvPr>
          <p:cNvSpPr/>
          <p:nvPr/>
        </p:nvSpPr>
        <p:spPr>
          <a:xfrm>
            <a:off x="6571675" y="3982935"/>
            <a:ext cx="98287" cy="98287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18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3CE0455E-B7F2-2339-5CC5-C12E3B9B406B}"/>
              </a:ext>
            </a:extLst>
          </p:cNvPr>
          <p:cNvSpPr/>
          <p:nvPr/>
        </p:nvSpPr>
        <p:spPr>
          <a:xfrm>
            <a:off x="9837451" y="2710544"/>
            <a:ext cx="98287" cy="98287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19</a:t>
            </a:r>
            <a:endParaRPr lang="ko-KR" altLang="en-US" sz="40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7640190-9B14-96D3-65E4-59293C70A5E6}"/>
              </a:ext>
            </a:extLst>
          </p:cNvPr>
          <p:cNvSpPr/>
          <p:nvPr/>
        </p:nvSpPr>
        <p:spPr>
          <a:xfrm>
            <a:off x="9818904" y="3870404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22</a:t>
            </a:r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2222224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4D64F-2C6B-AA0A-86D1-D4F346AB7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43E2CA6-AF78-41B6-0075-57FEC536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369332"/>
          </a:xfrm>
        </p:spPr>
        <p:txBody>
          <a:bodyPr/>
          <a:lstStyle/>
          <a:p>
            <a:r>
              <a:rPr lang="en-US" altLang="ko-KR" sz="1800" dirty="0"/>
              <a:t>1.4 </a:t>
            </a:r>
            <a:r>
              <a:rPr lang="ko-KR" altLang="en-US" sz="1800" dirty="0" err="1"/>
              <a:t>태크정보</a:t>
            </a:r>
            <a:r>
              <a:rPr lang="ko-KR" altLang="en-US" sz="1800" dirty="0"/>
              <a:t> 도면</a:t>
            </a:r>
            <a:r>
              <a:rPr lang="en-US" altLang="ko-KR" sz="1800" dirty="0"/>
              <a:t>(2/5)</a:t>
            </a:r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54EE5E-98C4-5637-7BDB-801FCF9D2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100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B2E010B-6E83-2A18-2546-6AB2835F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4636" y="1915725"/>
            <a:ext cx="139640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2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2C4BC7-FAC8-4A3D-EA53-BD601CA46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400" dirty="0"/>
              <a:t>도면 </a:t>
            </a:r>
            <a:r>
              <a:rPr lang="en-US" altLang="ko-KR" sz="1400" dirty="0"/>
              <a:t>2 : </a:t>
            </a:r>
            <a:r>
              <a:rPr lang="ko-KR" altLang="en-US" sz="1400" dirty="0"/>
              <a:t>연료 공급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1E493-90A2-E288-D33A-219DF091E871}"/>
              </a:ext>
            </a:extLst>
          </p:cNvPr>
          <p:cNvGrpSpPr/>
          <p:nvPr/>
        </p:nvGrpSpPr>
        <p:grpSpPr>
          <a:xfrm>
            <a:off x="0" y="1091894"/>
            <a:ext cx="12192000" cy="6277827"/>
            <a:chOff x="0" y="290086"/>
            <a:chExt cx="12192000" cy="627782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E82CDA8-6A68-ADB5-933F-A8AFDBFB8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0086"/>
              <a:ext cx="12192000" cy="627782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DE76E0-8347-A3D6-B793-7AA48CD991BB}"/>
                </a:ext>
              </a:extLst>
            </p:cNvPr>
            <p:cNvSpPr txBox="1"/>
            <p:nvPr/>
          </p:nvSpPr>
          <p:spPr>
            <a:xfrm>
              <a:off x="441124" y="5695230"/>
              <a:ext cx="264816" cy="2616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1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1FFA13-4782-E895-144B-385C670AE4F1}"/>
                </a:ext>
              </a:extLst>
            </p:cNvPr>
            <p:cNvSpPr txBox="1"/>
            <p:nvPr/>
          </p:nvSpPr>
          <p:spPr>
            <a:xfrm>
              <a:off x="441124" y="6241917"/>
              <a:ext cx="264816" cy="2616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4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4B9C33-F820-67A3-93F3-D1729DACE4E9}"/>
                </a:ext>
              </a:extLst>
            </p:cNvPr>
            <p:cNvSpPr txBox="1"/>
            <p:nvPr/>
          </p:nvSpPr>
          <p:spPr>
            <a:xfrm>
              <a:off x="441124" y="6071134"/>
              <a:ext cx="264816" cy="2616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3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422EA0-6F56-129D-6ADD-E62BB3EDABAA}"/>
                </a:ext>
              </a:extLst>
            </p:cNvPr>
            <p:cNvSpPr txBox="1"/>
            <p:nvPr/>
          </p:nvSpPr>
          <p:spPr>
            <a:xfrm>
              <a:off x="441124" y="5885730"/>
              <a:ext cx="264816" cy="2616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2</a:t>
              </a:r>
              <a:endParaRPr lang="ko-KR" altLang="en-US" sz="12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F5FCC1-FE3C-CAF3-0991-7E08942B9150}"/>
                </a:ext>
              </a:extLst>
            </p:cNvPr>
            <p:cNvSpPr txBox="1"/>
            <p:nvPr/>
          </p:nvSpPr>
          <p:spPr>
            <a:xfrm>
              <a:off x="10410384" y="4858815"/>
              <a:ext cx="264816" cy="2616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5</a:t>
              </a:r>
              <a:endParaRPr lang="ko-KR" altLang="en-US" sz="12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B3EAA9-C48D-DD0F-CAC4-2377DC07EB11}"/>
                </a:ext>
              </a:extLst>
            </p:cNvPr>
            <p:cNvSpPr txBox="1"/>
            <p:nvPr/>
          </p:nvSpPr>
          <p:spPr>
            <a:xfrm>
              <a:off x="10410384" y="5135814"/>
              <a:ext cx="264816" cy="2616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6</a:t>
              </a:r>
              <a:endParaRPr lang="ko-KR" altLang="en-US" sz="1200" b="1" dirty="0"/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F9237B64-C579-E821-7F22-C18AA9D543CD}"/>
              </a:ext>
            </a:extLst>
          </p:cNvPr>
          <p:cNvSpPr/>
          <p:nvPr/>
        </p:nvSpPr>
        <p:spPr>
          <a:xfrm>
            <a:off x="1234050" y="4518236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4</a:t>
            </a:r>
            <a:endParaRPr lang="ko-KR" altLang="en-US" sz="5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D8F6F8F-6699-1BA0-DB02-006B1B73E2B4}"/>
              </a:ext>
            </a:extLst>
          </p:cNvPr>
          <p:cNvSpPr/>
          <p:nvPr/>
        </p:nvSpPr>
        <p:spPr>
          <a:xfrm>
            <a:off x="1234050" y="4678087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3</a:t>
            </a:r>
            <a:endParaRPr lang="ko-KR" altLang="en-US" sz="5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838ED65-EA3F-1141-8500-CA72A370B518}"/>
              </a:ext>
            </a:extLst>
          </p:cNvPr>
          <p:cNvSpPr/>
          <p:nvPr/>
        </p:nvSpPr>
        <p:spPr>
          <a:xfrm>
            <a:off x="2319411" y="4911647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1</a:t>
            </a:r>
            <a:endParaRPr lang="ko-KR" altLang="en-US" sz="5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42E1BA0-91A3-1BA9-8449-D8C0CEB17F93}"/>
              </a:ext>
            </a:extLst>
          </p:cNvPr>
          <p:cNvSpPr/>
          <p:nvPr/>
        </p:nvSpPr>
        <p:spPr>
          <a:xfrm>
            <a:off x="1173565" y="4972131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2</a:t>
            </a:r>
            <a:endParaRPr lang="ko-KR" altLang="en-US" sz="5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A44188E-6268-6A0D-31F7-C085EDA1B2E7}"/>
              </a:ext>
            </a:extLst>
          </p:cNvPr>
          <p:cNvSpPr/>
          <p:nvPr/>
        </p:nvSpPr>
        <p:spPr>
          <a:xfrm>
            <a:off x="3635816" y="4972131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5</a:t>
            </a:r>
            <a:endParaRPr lang="ko-KR" altLang="en-US" sz="5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8CD7269-3730-DF58-4724-0A83AC91FD35}"/>
              </a:ext>
            </a:extLst>
          </p:cNvPr>
          <p:cNvSpPr/>
          <p:nvPr/>
        </p:nvSpPr>
        <p:spPr>
          <a:xfrm>
            <a:off x="4403860" y="4911647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6</a:t>
            </a:r>
            <a:endParaRPr lang="ko-KR" altLang="en-US" sz="5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E6C913F-C8CA-5E57-DF2E-B4819D25536F}"/>
              </a:ext>
            </a:extLst>
          </p:cNvPr>
          <p:cNvSpPr/>
          <p:nvPr/>
        </p:nvSpPr>
        <p:spPr>
          <a:xfrm>
            <a:off x="7375660" y="5095003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9</a:t>
            </a:r>
            <a:endParaRPr lang="ko-KR" altLang="en-US" sz="5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FB54803-7401-200A-31E2-2A1A502A718A}"/>
              </a:ext>
            </a:extLst>
          </p:cNvPr>
          <p:cNvSpPr/>
          <p:nvPr/>
        </p:nvSpPr>
        <p:spPr>
          <a:xfrm>
            <a:off x="7375660" y="4639205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8</a:t>
            </a:r>
            <a:endParaRPr lang="ko-KR" altLang="en-US" sz="5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48DED66-5D37-8FBB-8B2F-AA9E707254D5}"/>
              </a:ext>
            </a:extLst>
          </p:cNvPr>
          <p:cNvSpPr/>
          <p:nvPr/>
        </p:nvSpPr>
        <p:spPr>
          <a:xfrm>
            <a:off x="6697480" y="5412957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7</a:t>
            </a:r>
            <a:endParaRPr lang="ko-KR" altLang="en-US" sz="5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1BC5DB9-0F39-E038-C43B-F837DFB6B046}"/>
              </a:ext>
            </a:extLst>
          </p:cNvPr>
          <p:cNvSpPr/>
          <p:nvPr/>
        </p:nvSpPr>
        <p:spPr>
          <a:xfrm>
            <a:off x="9194641" y="5412957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10</a:t>
            </a:r>
            <a:endParaRPr lang="ko-KR" altLang="en-US" sz="5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6DDA7BD-F13F-7908-2707-578EA3FF820C}"/>
              </a:ext>
            </a:extLst>
          </p:cNvPr>
          <p:cNvSpPr/>
          <p:nvPr/>
        </p:nvSpPr>
        <p:spPr>
          <a:xfrm>
            <a:off x="6757964" y="2248702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36</a:t>
            </a:r>
            <a:endParaRPr lang="ko-KR" altLang="en-US" sz="5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B280265-C140-78AF-BDE6-3DEC348F7104}"/>
              </a:ext>
            </a:extLst>
          </p:cNvPr>
          <p:cNvSpPr/>
          <p:nvPr/>
        </p:nvSpPr>
        <p:spPr>
          <a:xfrm>
            <a:off x="5503930" y="2248701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A918BBF-C423-1D3F-93C9-B027C660A966}"/>
              </a:ext>
            </a:extLst>
          </p:cNvPr>
          <p:cNvSpPr/>
          <p:nvPr/>
        </p:nvSpPr>
        <p:spPr>
          <a:xfrm>
            <a:off x="3940742" y="2453353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31</a:t>
            </a:r>
            <a:endParaRPr lang="ko-KR" altLang="en-US" sz="5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0F29FDC-4257-6629-1A6A-3D3CF007378B}"/>
              </a:ext>
            </a:extLst>
          </p:cNvPr>
          <p:cNvSpPr/>
          <p:nvPr/>
        </p:nvSpPr>
        <p:spPr>
          <a:xfrm>
            <a:off x="1883723" y="6566569"/>
            <a:ext cx="120969" cy="120969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23</a:t>
            </a:r>
            <a:endParaRPr lang="ko-KR" altLang="en-US" sz="5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F0B6AA-F2B9-9AF7-4FC6-A35E7BC0344F}"/>
              </a:ext>
            </a:extLst>
          </p:cNvPr>
          <p:cNvSpPr/>
          <p:nvPr/>
        </p:nvSpPr>
        <p:spPr>
          <a:xfrm>
            <a:off x="1883723" y="6750400"/>
            <a:ext cx="120969" cy="12096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24</a:t>
            </a:r>
            <a:endParaRPr lang="ko-KR" altLang="en-US" sz="5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19C7BE4-F387-406A-09A5-78AEFD6A0B65}"/>
              </a:ext>
            </a:extLst>
          </p:cNvPr>
          <p:cNvSpPr/>
          <p:nvPr/>
        </p:nvSpPr>
        <p:spPr>
          <a:xfrm>
            <a:off x="1879283" y="6916545"/>
            <a:ext cx="120969" cy="12096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25</a:t>
            </a:r>
            <a:endParaRPr lang="ko-KR" altLang="en-US" sz="500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C1D1D17-FC50-2B62-4622-5C72B040BC4D}"/>
              </a:ext>
            </a:extLst>
          </p:cNvPr>
          <p:cNvSpPr/>
          <p:nvPr/>
        </p:nvSpPr>
        <p:spPr>
          <a:xfrm>
            <a:off x="1879282" y="7082648"/>
            <a:ext cx="120969" cy="12096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26</a:t>
            </a:r>
            <a:endParaRPr lang="ko-KR" altLang="en-US" sz="5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9803406-CC97-5C8B-CD59-C2D7E2F045BE}"/>
              </a:ext>
            </a:extLst>
          </p:cNvPr>
          <p:cNvSpPr/>
          <p:nvPr/>
        </p:nvSpPr>
        <p:spPr>
          <a:xfrm>
            <a:off x="11795759" y="5738637"/>
            <a:ext cx="120969" cy="12096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/>
              <a:t>27</a:t>
            </a:r>
            <a:endParaRPr lang="ko-KR" altLang="en-US" sz="5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F50096E-46EB-86AE-DE18-C615476FB08B}"/>
              </a:ext>
            </a:extLst>
          </p:cNvPr>
          <p:cNvSpPr/>
          <p:nvPr/>
        </p:nvSpPr>
        <p:spPr>
          <a:xfrm>
            <a:off x="11803305" y="5891037"/>
            <a:ext cx="120969" cy="12096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28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284575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D53B3CA-77E9-4E13-ECF0-DC734CBA4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가스터빈의 연료 및</a:t>
            </a:r>
            <a:r>
              <a:rPr lang="en-US" altLang="ko-KR" dirty="0"/>
              <a:t> </a:t>
            </a:r>
            <a:r>
              <a:rPr lang="ko-KR" altLang="en-US" dirty="0"/>
              <a:t>운전 조건 변화에</a:t>
            </a:r>
            <a:r>
              <a:rPr lang="en-US" altLang="ko-KR" dirty="0"/>
              <a:t> </a:t>
            </a:r>
            <a:r>
              <a:rPr lang="ko-KR" altLang="en-US" dirty="0"/>
              <a:t>따라 </a:t>
            </a:r>
            <a:r>
              <a:rPr lang="en-US" altLang="ko-KR" dirty="0"/>
              <a:t>DGAN </a:t>
            </a:r>
            <a:r>
              <a:rPr lang="ko-KR" altLang="en-US" dirty="0"/>
              <a:t>투입량을 조절하여 </a:t>
            </a:r>
            <a:r>
              <a:rPr lang="ko-KR" altLang="en-US" dirty="0" err="1"/>
              <a:t>열적질소산화물</a:t>
            </a:r>
            <a:r>
              <a:rPr lang="ko-KR" altLang="en-US" dirty="0"/>
              <a:t> </a:t>
            </a:r>
            <a:r>
              <a:rPr lang="en-US" altLang="ko-KR" dirty="0"/>
              <a:t>(thermal NOx)</a:t>
            </a:r>
            <a:r>
              <a:rPr lang="ko-KR" altLang="en-US" dirty="0"/>
              <a:t>의 배출농도를 저감하는 강화학습 기반 제어모델을 개발하여 </a:t>
            </a:r>
            <a:r>
              <a:rPr lang="en-US" altLang="ko-KR" b="1" dirty="0">
                <a:solidFill>
                  <a:srgbClr val="0000FF"/>
                </a:solidFill>
              </a:rPr>
              <a:t>NOx </a:t>
            </a:r>
            <a:r>
              <a:rPr lang="ko-KR" altLang="en-US" b="1" dirty="0">
                <a:solidFill>
                  <a:srgbClr val="0000FF"/>
                </a:solidFill>
              </a:rPr>
              <a:t>배출량 최소화로 환경 규제 대응 </a:t>
            </a:r>
            <a:r>
              <a:rPr lang="ko-KR" altLang="en-US" dirty="0"/>
              <a:t>및 </a:t>
            </a:r>
            <a:r>
              <a:rPr lang="ko-KR" altLang="en-US" b="1" dirty="0">
                <a:solidFill>
                  <a:srgbClr val="0000FF"/>
                </a:solidFill>
              </a:rPr>
              <a:t>가스터빈 효율 상승으로 연료비 절감 및 발전 원가 경쟁력 강화 기여 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827FC053-5F38-FF35-7308-F77C93A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1. </a:t>
            </a:r>
            <a:r>
              <a:rPr kumimoji="0"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프로젝트 개요</a:t>
            </a:r>
            <a:r>
              <a:rPr kumimoji="0"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(1/2)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214C83C-B2AF-789A-424E-16DB7B9F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grpSp>
        <p:nvGrpSpPr>
          <p:cNvPr id="2" name="Group 36">
            <a:extLst>
              <a:ext uri="{FF2B5EF4-FFF2-40B4-BE49-F238E27FC236}">
                <a16:creationId xmlns:a16="http://schemas.microsoft.com/office/drawing/2014/main" id="{5C9249B5-0B22-7CB7-06DD-C2FA5D87D587}"/>
              </a:ext>
            </a:extLst>
          </p:cNvPr>
          <p:cNvGrpSpPr>
            <a:grpSpLocks/>
          </p:cNvGrpSpPr>
          <p:nvPr/>
        </p:nvGrpSpPr>
        <p:grpSpPr bwMode="auto">
          <a:xfrm>
            <a:off x="2105911" y="2717239"/>
            <a:ext cx="7335292" cy="470793"/>
            <a:chOff x="682" y="2576"/>
            <a:chExt cx="4973" cy="432"/>
          </a:xfrm>
        </p:grpSpPr>
        <p:sp>
          <p:nvSpPr>
            <p:cNvPr id="3" name="AutoShape 37">
              <a:extLst>
                <a:ext uri="{FF2B5EF4-FFF2-40B4-BE49-F238E27FC236}">
                  <a16:creationId xmlns:a16="http://schemas.microsoft.com/office/drawing/2014/main" id="{FB564738-F38E-206B-F7AC-C8AAFC76F5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82" y="2583"/>
              <a:ext cx="4973" cy="4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647 w 21600"/>
                <a:gd name="T13" fmla="*/ 4625 h 21600"/>
                <a:gd name="T14" fmla="*/ 16953 w 21600"/>
                <a:gd name="T15" fmla="*/ 169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800" b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grpSp>
          <p:nvGrpSpPr>
            <p:cNvPr id="4" name="Group 38">
              <a:extLst>
                <a:ext uri="{FF2B5EF4-FFF2-40B4-BE49-F238E27FC236}">
                  <a16:creationId xmlns:a16="http://schemas.microsoft.com/office/drawing/2014/main" id="{DC24774E-FB7A-2956-CFB4-B25920646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" y="2576"/>
              <a:ext cx="4336" cy="432"/>
              <a:chOff x="1002" y="2576"/>
              <a:chExt cx="4336" cy="432"/>
            </a:xfrm>
          </p:grpSpPr>
          <p:grpSp>
            <p:nvGrpSpPr>
              <p:cNvPr id="9" name="Group 39">
                <a:extLst>
                  <a:ext uri="{FF2B5EF4-FFF2-40B4-BE49-F238E27FC236}">
                    <a16:creationId xmlns:a16="http://schemas.microsoft.com/office/drawing/2014/main" id="{C8AC3033-8427-0F83-BBD6-5D324DAA15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4" y="2576"/>
                <a:ext cx="3844" cy="432"/>
                <a:chOff x="1142" y="2595"/>
                <a:chExt cx="2251" cy="192"/>
              </a:xfrm>
            </p:grpSpPr>
            <p:grpSp>
              <p:nvGrpSpPr>
                <p:cNvPr id="16" name="Group 40">
                  <a:extLst>
                    <a:ext uri="{FF2B5EF4-FFF2-40B4-BE49-F238E27FC236}">
                      <a16:creationId xmlns:a16="http://schemas.microsoft.com/office/drawing/2014/main" id="{BBB0A153-3E64-4C41-82E4-D76F8A5FA0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12" y="2595"/>
                  <a:ext cx="711" cy="192"/>
                  <a:chOff x="1512" y="2595"/>
                  <a:chExt cx="711" cy="192"/>
                </a:xfrm>
              </p:grpSpPr>
              <p:sp>
                <p:nvSpPr>
                  <p:cNvPr id="22" name="Line 41">
                    <a:extLst>
                      <a:ext uri="{FF2B5EF4-FFF2-40B4-BE49-F238E27FC236}">
                        <a16:creationId xmlns:a16="http://schemas.microsoft.com/office/drawing/2014/main" id="{320D8E11-0C91-8A19-62CA-77BC0C0DBE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12" y="2604"/>
                    <a:ext cx="420" cy="18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3" name="Line 42">
                    <a:extLst>
                      <a:ext uri="{FF2B5EF4-FFF2-40B4-BE49-F238E27FC236}">
                        <a16:creationId xmlns:a16="http://schemas.microsoft.com/office/drawing/2014/main" id="{7CB889B7-655C-3C5B-9A43-BEC9CF9E4E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2595"/>
                    <a:ext cx="221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4" name="Line 43">
                    <a:extLst>
                      <a:ext uri="{FF2B5EF4-FFF2-40B4-BE49-F238E27FC236}">
                        <a16:creationId xmlns:a16="http://schemas.microsoft.com/office/drawing/2014/main" id="{7C3D3CDA-7CDA-193B-726D-C516239781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55" y="2604"/>
                    <a:ext cx="68" cy="18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7" name="Line 44">
                  <a:extLst>
                    <a:ext uri="{FF2B5EF4-FFF2-40B4-BE49-F238E27FC236}">
                      <a16:creationId xmlns:a16="http://schemas.microsoft.com/office/drawing/2014/main" id="{01D1AA7B-C8BE-10BD-C8DF-B890281B49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2" y="2604"/>
                  <a:ext cx="419" cy="18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Line 45">
                  <a:extLst>
                    <a:ext uri="{FF2B5EF4-FFF2-40B4-BE49-F238E27FC236}">
                      <a16:creationId xmlns:a16="http://schemas.microsoft.com/office/drawing/2014/main" id="{981CA33E-0829-3411-8A83-0F32B172B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3" y="2595"/>
                  <a:ext cx="219" cy="192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19" name="Line 46">
                  <a:extLst>
                    <a:ext uri="{FF2B5EF4-FFF2-40B4-BE49-F238E27FC236}">
                      <a16:creationId xmlns:a16="http://schemas.microsoft.com/office/drawing/2014/main" id="{A53ED9D6-9EF4-4954-FF9B-983CCBE409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1" y="2604"/>
                  <a:ext cx="68" cy="18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0" name="Line 47">
                  <a:extLst>
                    <a:ext uri="{FF2B5EF4-FFF2-40B4-BE49-F238E27FC236}">
                      <a16:creationId xmlns:a16="http://schemas.microsoft.com/office/drawing/2014/main" id="{79F57FC5-96A3-65D9-FE49-D58B3F10E9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42" y="2601"/>
                  <a:ext cx="644" cy="18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Line 48">
                  <a:extLst>
                    <a:ext uri="{FF2B5EF4-FFF2-40B4-BE49-F238E27FC236}">
                      <a16:creationId xmlns:a16="http://schemas.microsoft.com/office/drawing/2014/main" id="{D094ECA0-6BF3-9840-433C-C94EDC0C0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51" y="2600"/>
                  <a:ext cx="642" cy="18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" name="Line 49">
                <a:extLst>
                  <a:ext uri="{FF2B5EF4-FFF2-40B4-BE49-F238E27FC236}">
                    <a16:creationId xmlns:a16="http://schemas.microsoft.com/office/drawing/2014/main" id="{996F5CE6-AA01-7BF8-4CD7-A5CBE1384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2" y="2898"/>
                <a:ext cx="4336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61D1A08C-E8DD-2586-3962-B9BD62879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4" y="2799"/>
                <a:ext cx="3708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5" name="Line 51">
                <a:extLst>
                  <a:ext uri="{FF2B5EF4-FFF2-40B4-BE49-F238E27FC236}">
                    <a16:creationId xmlns:a16="http://schemas.microsoft.com/office/drawing/2014/main" id="{65EA7483-68B1-7901-0995-8AA100E70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9" y="2727"/>
                <a:ext cx="3206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5" name="Rectangle 10">
            <a:extLst>
              <a:ext uri="{FF2B5EF4-FFF2-40B4-BE49-F238E27FC236}">
                <a16:creationId xmlns:a16="http://schemas.microsoft.com/office/drawing/2014/main" id="{05241194-9A07-93A2-D4BD-1E5FA7168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514" y="1634156"/>
            <a:ext cx="5761037" cy="5933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lIns="0" tIns="0" rIns="0" bIns="0" anchor="ctr" anchorCtr="1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+mn-ea"/>
                <a:ea typeface="+mn-ea"/>
              </a:rPr>
              <a:t>NOx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 배출량 최소화 및 발전원가 경쟁력 강화</a:t>
            </a:r>
            <a:endParaRPr lang="ko-KR" altLang="en-US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F229067A-E278-C037-DC92-02FEA69D2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756" y="5013176"/>
            <a:ext cx="3743846" cy="1080120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indent="0">
              <a:buNone/>
            </a:pPr>
            <a:r>
              <a:rPr lang="ko-KR" altLang="en-US" b="0" dirty="0"/>
              <a:t>국내외적으로 탄소중립 및 대기오염 규제 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강화에 따른 </a:t>
            </a:r>
            <a:r>
              <a:rPr lang="ko-KR" altLang="en-US" dirty="0">
                <a:solidFill>
                  <a:srgbClr val="0000FF"/>
                </a:solidFill>
              </a:rPr>
              <a:t>발전설비의 </a:t>
            </a:r>
            <a:r>
              <a:rPr lang="en-US" altLang="ko-KR" dirty="0">
                <a:solidFill>
                  <a:srgbClr val="0000FF"/>
                </a:solidFill>
              </a:rPr>
              <a:t>NOx </a:t>
            </a:r>
            <a:r>
              <a:rPr lang="ko-KR" altLang="en-US" dirty="0">
                <a:solidFill>
                  <a:srgbClr val="0000FF"/>
                </a:solidFill>
              </a:rPr>
              <a:t>저감 및 운전 </a:t>
            </a:r>
            <a:endParaRPr lang="en-US" altLang="ko-KR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효율 향상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요구 증대</a:t>
            </a:r>
            <a:r>
              <a:rPr lang="en-US" altLang="ko-KR" dirty="0">
                <a:solidFill>
                  <a:srgbClr val="0000FF"/>
                </a:solidFill>
              </a:rPr>
              <a:t> </a:t>
            </a:r>
            <a:endParaRPr lang="ko-KR" altLang="en-US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7" name="AutoShape 11">
            <a:extLst>
              <a:ext uri="{FF2B5EF4-FFF2-40B4-BE49-F238E27FC236}">
                <a16:creationId xmlns:a16="http://schemas.microsoft.com/office/drawing/2014/main" id="{30D7BC24-4BD4-949A-0C20-E800D839D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870" y="4997265"/>
            <a:ext cx="3743846" cy="1096031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indent="0">
              <a:buNone/>
            </a:pPr>
            <a:r>
              <a:rPr lang="ko-KR" altLang="en-US" b="0" dirty="0"/>
              <a:t>연료 성분에 따른 </a:t>
            </a:r>
            <a:r>
              <a:rPr lang="en-US" altLang="ko-KR" b="0" dirty="0"/>
              <a:t>ASU DGAN </a:t>
            </a:r>
            <a:r>
              <a:rPr lang="ko-KR" altLang="en-US" b="0" dirty="0"/>
              <a:t>주입 및 변동 운전이 필수사항이나</a:t>
            </a:r>
            <a:r>
              <a:rPr lang="en-US" altLang="ko-KR" b="0" dirty="0"/>
              <a:t>, </a:t>
            </a:r>
            <a:r>
              <a:rPr lang="ko-KR" altLang="en-US" b="0" dirty="0"/>
              <a:t>현재 고정 로직 제어로</a:t>
            </a:r>
            <a:endParaRPr lang="en-US" altLang="ko-KR" b="0" dirty="0"/>
          </a:p>
          <a:p>
            <a:pPr marL="0" indent="0">
              <a:buNone/>
            </a:pPr>
            <a:r>
              <a:rPr lang="ko-KR" altLang="en-US" b="0" dirty="0"/>
              <a:t>운영되어 </a:t>
            </a:r>
            <a:r>
              <a:rPr lang="ko-KR" altLang="en-US" dirty="0">
                <a:solidFill>
                  <a:srgbClr val="0000FF"/>
                </a:solidFill>
              </a:rPr>
              <a:t>연료 변화나 운전 조건에 대한</a:t>
            </a:r>
            <a:endParaRPr lang="en-US" altLang="ko-KR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0000FF"/>
                </a:solidFill>
              </a:rPr>
              <a:t>실시간 최적 제어 요구</a:t>
            </a:r>
          </a:p>
        </p:txBody>
      </p:sp>
      <p:sp>
        <p:nvSpPr>
          <p:cNvPr id="28" name="AutoShape 164">
            <a:extLst>
              <a:ext uri="{FF2B5EF4-FFF2-40B4-BE49-F238E27FC236}">
                <a16:creationId xmlns:a16="http://schemas.microsoft.com/office/drawing/2014/main" id="{5546D7A3-627A-0070-CD14-3D90EBCC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71" y="1520824"/>
            <a:ext cx="1872208" cy="5009803"/>
          </a:xfrm>
          <a:prstGeom prst="upArrow">
            <a:avLst>
              <a:gd name="adj1" fmla="val 66581"/>
              <a:gd name="adj2" fmla="val 84872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0000">
                <a:schemeClr val="accent1">
                  <a:lumMod val="75000"/>
                </a:schemeClr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127000" dist="38100" dir="8100000" algn="tr" rotWithShape="0">
              <a:prstClr val="black"/>
            </a:outerShdw>
          </a:effectLst>
          <a:scene3d>
            <a:camera prst="isometricOffAxis1Right"/>
            <a:lightRig rig="threePt" dir="t"/>
          </a:scene3d>
          <a:sp3d>
            <a:bevelT w="127000" h="127000"/>
          </a:sp3d>
        </p:spPr>
        <p:txBody>
          <a:bodyPr lIns="90000" tIns="46800" rIns="90000" bIns="46800" anchor="ctr">
            <a:no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 Box 166">
            <a:extLst>
              <a:ext uri="{FF2B5EF4-FFF2-40B4-BE49-F238E27FC236}">
                <a16:creationId xmlns:a16="http://schemas.microsoft.com/office/drawing/2014/main" id="{8280EE2B-D16F-868E-9EA0-3FA4FCAB1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66" y="5508491"/>
            <a:ext cx="1002495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강화학습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en-US" altLang="ko-KR" sz="1200" dirty="0">
                <a:latin typeface="+mn-ea"/>
                <a:ea typeface="+mn-ea"/>
              </a:rPr>
              <a:t>DGAN</a:t>
            </a:r>
            <a:r>
              <a:rPr lang="ko-KR" altLang="en-US" sz="1200" dirty="0">
                <a:latin typeface="+mn-ea"/>
                <a:ea typeface="+mn-ea"/>
              </a:rPr>
              <a:t> 조정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30" name="Text Box 168">
            <a:extLst>
              <a:ext uri="{FF2B5EF4-FFF2-40B4-BE49-F238E27FC236}">
                <a16:creationId xmlns:a16="http://schemas.microsoft.com/office/drawing/2014/main" id="{30263E97-8843-F677-47BB-3FDCB016A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4" y="2513832"/>
            <a:ext cx="1159590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  <a:ea typeface="+mn-ea"/>
              </a:rPr>
              <a:t>NOx 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</a:rPr>
              <a:t>저감</a:t>
            </a:r>
            <a:endParaRPr lang="en-US" altLang="ko-KR" sz="12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  <a:ea typeface="+mn-ea"/>
              </a:rPr>
              <a:t>발전효율 상승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1E66191B-9A3E-AF68-59F1-F961EF1F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505" y="3068322"/>
            <a:ext cx="7560840" cy="180906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88900" indent="-88900" algn="ctr" defTabSz="222250" latinLnBrk="0">
              <a:lnSpc>
                <a:spcPct val="150000"/>
              </a:lnSpc>
              <a:spcBef>
                <a:spcPct val="20000"/>
              </a:spcBef>
              <a:buClr>
                <a:srgbClr val="4669AF"/>
              </a:buClr>
            </a:pPr>
            <a:endParaRPr lang="ko-KR" altLang="en-US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 Box 193">
            <a:extLst>
              <a:ext uri="{FF2B5EF4-FFF2-40B4-BE49-F238E27FC236}">
                <a16:creationId xmlns:a16="http://schemas.microsoft.com/office/drawing/2014/main" id="{B863CC3C-69DD-131A-A9B0-9AC73B30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2646" y="2484913"/>
            <a:ext cx="181822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33" name="Text Box 194">
            <a:extLst>
              <a:ext uri="{FF2B5EF4-FFF2-40B4-BE49-F238E27FC236}">
                <a16:creationId xmlns:a16="http://schemas.microsoft.com/office/drawing/2014/main" id="{BBD9F2D8-4A45-51B6-4A83-2BC44FD28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44" y="2208495"/>
            <a:ext cx="3187389" cy="37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ko-KR" altLang="en-US" i="1" dirty="0">
                <a:solidFill>
                  <a:srgbClr val="C00000"/>
                </a:solidFill>
                <a:latin typeface="+mn-ea"/>
                <a:ea typeface="+mn-ea"/>
              </a:rPr>
              <a:t>최적 희석 질소가스 주입 시스템 구축</a:t>
            </a:r>
            <a:endParaRPr kumimoji="0" lang="ko-KR" altLang="en-US" sz="1400" b="1" i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4" name="달 33">
            <a:extLst>
              <a:ext uri="{FF2B5EF4-FFF2-40B4-BE49-F238E27FC236}">
                <a16:creationId xmlns:a16="http://schemas.microsoft.com/office/drawing/2014/main" id="{AC9FDEE7-8F69-C5F6-39B2-0E2E4C30946F}"/>
              </a:ext>
            </a:extLst>
          </p:cNvPr>
          <p:cNvSpPr/>
          <p:nvPr/>
        </p:nvSpPr>
        <p:spPr bwMode="auto">
          <a:xfrm rot="16200000">
            <a:off x="5602511" y="-881658"/>
            <a:ext cx="323042" cy="7117513"/>
          </a:xfrm>
          <a:prstGeom prst="moon">
            <a:avLst>
              <a:gd name="adj" fmla="val 31289"/>
            </a:avLst>
          </a:prstGeom>
          <a:blipFill>
            <a:blip r:embed="rId2" cstate="print">
              <a:grayscl/>
            </a:blip>
            <a:tile tx="0" ty="0" sx="100000" sy="100000" flip="none" algn="tl"/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35" name="Text Box 194">
            <a:extLst>
              <a:ext uri="{FF2B5EF4-FFF2-40B4-BE49-F238E27FC236}">
                <a16:creationId xmlns:a16="http://schemas.microsoft.com/office/drawing/2014/main" id="{62C96448-D6DE-9619-A266-25FD1D4ED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060" y="3135074"/>
            <a:ext cx="5823211" cy="4162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DGAN(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희석 질소가스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주입 제어모델 구현 </a:t>
            </a:r>
          </a:p>
        </p:txBody>
      </p:sp>
      <p:sp>
        <p:nvSpPr>
          <p:cNvPr id="36" name="Text Box 194">
            <a:extLst>
              <a:ext uri="{FF2B5EF4-FFF2-40B4-BE49-F238E27FC236}">
                <a16:creationId xmlns:a16="http://schemas.microsoft.com/office/drawing/2014/main" id="{1587A0C7-69DD-C898-B15D-D2522C5E1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697" y="3624260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탐색적 분석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부하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연료량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, NPR,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NOx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발생량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, DGAN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주입량 간의 상관관계 분석 등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 Box 194">
            <a:extLst>
              <a:ext uri="{FF2B5EF4-FFF2-40B4-BE49-F238E27FC236}">
                <a16:creationId xmlns:a16="http://schemas.microsoft.com/office/drawing/2014/main" id="{2CD8A37D-1AEF-186D-8A68-6C0B99639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36" y="3624260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latin typeface="+mn-ea"/>
              </a:rPr>
              <a:t>NOx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발생 영향 운전 변수 및 조건 도출을 통한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NOx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발생량 예측 모델 구현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 Box 194">
            <a:extLst>
              <a:ext uri="{FF2B5EF4-FFF2-40B4-BE49-F238E27FC236}">
                <a16:creationId xmlns:a16="http://schemas.microsoft.com/office/drawing/2014/main" id="{BB1A5B75-0444-EC88-6B10-5F9447D7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697" y="4239317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강화학습 기반 최적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DGAN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주입모델 개발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 Box 194">
            <a:extLst>
              <a:ext uri="{FF2B5EF4-FFF2-40B4-BE49-F238E27FC236}">
                <a16:creationId xmlns:a16="http://schemas.microsoft.com/office/drawing/2014/main" id="{6FAD2A37-1F69-2EF3-AED1-681DD5235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36" y="4239318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en-US" altLang="ko-KR" b="0" dirty="0" err="1">
                <a:solidFill>
                  <a:schemeClr val="tx1"/>
                </a:solidFill>
                <a:latin typeface="+mn-ea"/>
              </a:rPr>
              <a:t>ECMinerIMS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™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기반 최적 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DGAN</a:t>
            </a:r>
          </a:p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자동제어 시스템 구축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BE01-61D0-8A73-80F8-04277D45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6DDACED-E1A4-A75B-98B4-356BE25C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369332"/>
          </a:xfrm>
        </p:spPr>
        <p:txBody>
          <a:bodyPr/>
          <a:lstStyle/>
          <a:p>
            <a:r>
              <a:rPr lang="en-US" altLang="ko-KR" sz="1800" dirty="0"/>
              <a:t>1.4 </a:t>
            </a:r>
            <a:r>
              <a:rPr lang="ko-KR" altLang="en-US" sz="1800" dirty="0" err="1"/>
              <a:t>태크정보</a:t>
            </a:r>
            <a:r>
              <a:rPr lang="ko-KR" altLang="en-US" sz="1800" dirty="0"/>
              <a:t> 도면</a:t>
            </a:r>
            <a:r>
              <a:rPr lang="en-US" altLang="ko-KR" sz="1800" dirty="0"/>
              <a:t>(3/5)</a:t>
            </a:r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B44863-FA83-8B55-6F19-636B16E798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91496" y="1133626"/>
            <a:ext cx="2952000" cy="277200"/>
          </a:xfrm>
        </p:spPr>
        <p:txBody>
          <a:bodyPr/>
          <a:lstStyle/>
          <a:p>
            <a:r>
              <a:rPr lang="ko-KR" altLang="en-US" sz="1100" dirty="0"/>
              <a:t>서부발전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0D9E053-4738-EC1F-D754-6342EA559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28236" y="2775751"/>
            <a:ext cx="139640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2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4CD1A2-A8A5-4CC6-EF23-443048D19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108" y="1432884"/>
            <a:ext cx="9423242" cy="400110"/>
          </a:xfrm>
        </p:spPr>
        <p:txBody>
          <a:bodyPr/>
          <a:lstStyle/>
          <a:p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9B96D5-21F0-FDA5-7939-3AF009261703}"/>
              </a:ext>
            </a:extLst>
          </p:cNvPr>
          <p:cNvGrpSpPr/>
          <p:nvPr/>
        </p:nvGrpSpPr>
        <p:grpSpPr>
          <a:xfrm>
            <a:off x="156400" y="1156669"/>
            <a:ext cx="12192000" cy="6264714"/>
            <a:chOff x="0" y="296643"/>
            <a:chExt cx="12192000" cy="626471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AF01397-C07A-094C-ED6D-3DC4D6E2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6643"/>
              <a:ext cx="12192000" cy="626471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9324B-921D-5395-9C2C-50003F918B3D}"/>
                </a:ext>
              </a:extLst>
            </p:cNvPr>
            <p:cNvSpPr txBox="1"/>
            <p:nvPr/>
          </p:nvSpPr>
          <p:spPr>
            <a:xfrm>
              <a:off x="474680" y="4218767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1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ED091F1-5CA3-6701-13AE-51B8A8A8BE6B}"/>
                </a:ext>
              </a:extLst>
            </p:cNvPr>
            <p:cNvSpPr txBox="1"/>
            <p:nvPr/>
          </p:nvSpPr>
          <p:spPr>
            <a:xfrm>
              <a:off x="474680" y="4385454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2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A7B550-C446-A52C-0FC6-DD35135F3C33}"/>
                </a:ext>
              </a:extLst>
            </p:cNvPr>
            <p:cNvSpPr txBox="1"/>
            <p:nvPr/>
          </p:nvSpPr>
          <p:spPr>
            <a:xfrm>
              <a:off x="474680" y="4592622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3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3A495D2-EC62-3ECA-F679-89E0C5001FAC}"/>
                </a:ext>
              </a:extLst>
            </p:cNvPr>
            <p:cNvSpPr txBox="1"/>
            <p:nvPr/>
          </p:nvSpPr>
          <p:spPr>
            <a:xfrm>
              <a:off x="474680" y="4831040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4</a:t>
              </a:r>
              <a:endParaRPr lang="ko-KR" altLang="en-US" sz="12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E34581-6909-A371-4569-7CD34A4D9BFE}"/>
                </a:ext>
              </a:extLst>
            </p:cNvPr>
            <p:cNvSpPr txBox="1"/>
            <p:nvPr/>
          </p:nvSpPr>
          <p:spPr>
            <a:xfrm>
              <a:off x="4170380" y="4367939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5</a:t>
              </a:r>
              <a:endParaRPr lang="ko-KR" altLang="en-US" sz="12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41C4CBA-2914-C3FE-F6F2-7070250AD03B}"/>
                </a:ext>
              </a:extLst>
            </p:cNvPr>
            <p:cNvSpPr txBox="1"/>
            <p:nvPr/>
          </p:nvSpPr>
          <p:spPr>
            <a:xfrm>
              <a:off x="4805380" y="4739836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6</a:t>
              </a:r>
              <a:endParaRPr lang="ko-KR" altLang="en-US" sz="12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CF87FDE-E1F9-C7A0-BDF4-A137195FCFAF}"/>
                </a:ext>
              </a:extLst>
            </p:cNvPr>
            <p:cNvSpPr txBox="1"/>
            <p:nvPr/>
          </p:nvSpPr>
          <p:spPr>
            <a:xfrm>
              <a:off x="5408630" y="4369140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7</a:t>
              </a:r>
              <a:endParaRPr lang="ko-KR" altLang="en-US" sz="12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E9417C-0F80-1296-CC30-A625B03D84B5}"/>
                </a:ext>
              </a:extLst>
            </p:cNvPr>
            <p:cNvSpPr txBox="1"/>
            <p:nvPr/>
          </p:nvSpPr>
          <p:spPr>
            <a:xfrm>
              <a:off x="6748480" y="4378243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8</a:t>
              </a:r>
              <a:endParaRPr lang="ko-KR" altLang="en-US" sz="12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0D17BF-FDC5-3432-E7F2-3DB584219860}"/>
                </a:ext>
              </a:extLst>
            </p:cNvPr>
            <p:cNvSpPr txBox="1"/>
            <p:nvPr/>
          </p:nvSpPr>
          <p:spPr>
            <a:xfrm>
              <a:off x="749114" y="5821961"/>
              <a:ext cx="375903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10</a:t>
              </a:r>
              <a:endParaRPr lang="ko-KR" altLang="en-US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688F86-6598-765D-9841-461B7A832A94}"/>
                </a:ext>
              </a:extLst>
            </p:cNvPr>
            <p:cNvSpPr txBox="1"/>
            <p:nvPr/>
          </p:nvSpPr>
          <p:spPr>
            <a:xfrm>
              <a:off x="8660750" y="5304387"/>
              <a:ext cx="264816" cy="2616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9</a:t>
              </a:r>
              <a:endParaRPr lang="ko-KR" altLang="en-US" sz="1200" b="1" dirty="0"/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9F84BF9C-8514-8839-3486-7FC688616B58}"/>
              </a:ext>
            </a:extLst>
          </p:cNvPr>
          <p:cNvSpPr/>
          <p:nvPr/>
        </p:nvSpPr>
        <p:spPr>
          <a:xfrm>
            <a:off x="1518499" y="5156807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29</a:t>
            </a:r>
            <a:endParaRPr lang="ko-KR" altLang="en-US" sz="5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A67A1E0-A16F-42A9-51DF-BDAFC90A477E}"/>
              </a:ext>
            </a:extLst>
          </p:cNvPr>
          <p:cNvSpPr/>
          <p:nvPr/>
        </p:nvSpPr>
        <p:spPr>
          <a:xfrm>
            <a:off x="1518499" y="5295069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30</a:t>
            </a:r>
            <a:endParaRPr lang="ko-KR" altLang="en-US" sz="5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D3A339-9566-5183-F410-B9DAB6301618}"/>
              </a:ext>
            </a:extLst>
          </p:cNvPr>
          <p:cNvSpPr/>
          <p:nvPr/>
        </p:nvSpPr>
        <p:spPr>
          <a:xfrm>
            <a:off x="1518499" y="5504964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31</a:t>
            </a:r>
            <a:endParaRPr lang="ko-KR" altLang="en-US" sz="5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A93768E-AD1B-A283-723A-CDDBB43EA259}"/>
              </a:ext>
            </a:extLst>
          </p:cNvPr>
          <p:cNvSpPr/>
          <p:nvPr/>
        </p:nvSpPr>
        <p:spPr>
          <a:xfrm>
            <a:off x="1518499" y="5669162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32</a:t>
            </a:r>
            <a:endParaRPr lang="ko-KR" altLang="en-US" sz="5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5F71B46-495F-933C-7270-F708DD218C8B}"/>
              </a:ext>
            </a:extLst>
          </p:cNvPr>
          <p:cNvSpPr/>
          <p:nvPr/>
        </p:nvSpPr>
        <p:spPr>
          <a:xfrm>
            <a:off x="5098997" y="5323494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33</a:t>
            </a:r>
            <a:endParaRPr lang="ko-KR" altLang="en-US" sz="5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63A24CB-1F1C-C078-4120-08428C0A01E6}"/>
              </a:ext>
            </a:extLst>
          </p:cNvPr>
          <p:cNvSpPr/>
          <p:nvPr/>
        </p:nvSpPr>
        <p:spPr>
          <a:xfrm>
            <a:off x="5581278" y="5617392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34</a:t>
            </a:r>
            <a:endParaRPr lang="ko-KR" altLang="en-US" sz="5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50BBF11-67D6-7459-391D-C5ACB1E00132}"/>
              </a:ext>
            </a:extLst>
          </p:cNvPr>
          <p:cNvSpPr/>
          <p:nvPr/>
        </p:nvSpPr>
        <p:spPr>
          <a:xfrm>
            <a:off x="6222727" y="5295068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35</a:t>
            </a:r>
            <a:endParaRPr lang="ko-KR" altLang="en-US" sz="5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F6C1B6D-8256-95AE-B0AD-B7BE779BF4F0}"/>
              </a:ext>
            </a:extLst>
          </p:cNvPr>
          <p:cNvSpPr/>
          <p:nvPr/>
        </p:nvSpPr>
        <p:spPr>
          <a:xfrm>
            <a:off x="7734712" y="5331679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36</a:t>
            </a:r>
            <a:endParaRPr lang="ko-KR" altLang="en-US" sz="5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EB925A9-9B98-4F05-3DBE-66D3B04C834C}"/>
              </a:ext>
            </a:extLst>
          </p:cNvPr>
          <p:cNvSpPr/>
          <p:nvPr/>
        </p:nvSpPr>
        <p:spPr>
          <a:xfrm>
            <a:off x="9797337" y="6302912"/>
            <a:ext cx="120969" cy="120969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37</a:t>
            </a:r>
            <a:endParaRPr lang="ko-KR" altLang="en-US" sz="5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3D273CC-691C-50DB-C555-630AD61A5742}"/>
              </a:ext>
            </a:extLst>
          </p:cNvPr>
          <p:cNvSpPr/>
          <p:nvPr/>
        </p:nvSpPr>
        <p:spPr>
          <a:xfrm>
            <a:off x="1518499" y="6761274"/>
            <a:ext cx="120969" cy="12096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/>
              <a:t>38</a:t>
            </a:r>
            <a:endParaRPr lang="ko-KR" altLang="en-US" sz="500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B2AEA5B-BAAC-86BC-AD9C-4164508BFCC1}"/>
              </a:ext>
            </a:extLst>
          </p:cNvPr>
          <p:cNvSpPr txBox="1">
            <a:spLocks/>
          </p:cNvSpPr>
          <p:nvPr/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400" dirty="0"/>
              <a:t>도면 </a:t>
            </a:r>
            <a:r>
              <a:rPr kumimoji="0" lang="en-US" altLang="ko-KR" sz="1400" dirty="0"/>
              <a:t>3 : </a:t>
            </a:r>
            <a:r>
              <a:rPr kumimoji="0" lang="ko-KR" altLang="en-US" sz="1400" dirty="0"/>
              <a:t>희석질소</a:t>
            </a:r>
          </a:p>
        </p:txBody>
      </p:sp>
    </p:spTree>
    <p:extLst>
      <p:ext uri="{BB962C8B-B14F-4D97-AF65-F5344CB8AC3E}">
        <p14:creationId xmlns:p14="http://schemas.microsoft.com/office/powerpoint/2010/main" val="133723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C38D5-2007-DAFF-B747-846BBF1B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A1F70E3-4649-1491-FF2E-73267AB8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369332"/>
          </a:xfrm>
        </p:spPr>
        <p:txBody>
          <a:bodyPr/>
          <a:lstStyle/>
          <a:p>
            <a:r>
              <a:rPr lang="en-US" altLang="ko-KR" sz="1800" dirty="0"/>
              <a:t>1.4 </a:t>
            </a:r>
            <a:r>
              <a:rPr lang="ko-KR" altLang="en-US" sz="1800" dirty="0" err="1"/>
              <a:t>태크정보</a:t>
            </a:r>
            <a:r>
              <a:rPr lang="ko-KR" altLang="en-US" sz="1800" dirty="0"/>
              <a:t> 도면</a:t>
            </a:r>
            <a:r>
              <a:rPr lang="en-US" altLang="ko-KR" sz="1800" dirty="0"/>
              <a:t>(4/5)</a:t>
            </a:r>
            <a:endParaRPr lang="ko-KR" altLang="en-US" sz="1800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0645B19-6131-1BF6-98A7-78E41184FE84}"/>
              </a:ext>
            </a:extLst>
          </p:cNvPr>
          <p:cNvSpPr txBox="1">
            <a:spLocks/>
          </p:cNvSpPr>
          <p:nvPr/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400" dirty="0"/>
              <a:t>도면 </a:t>
            </a:r>
            <a:r>
              <a:rPr kumimoji="0" lang="en-US" altLang="ko-KR" sz="1400" dirty="0"/>
              <a:t>4 : TSA(</a:t>
            </a:r>
            <a:r>
              <a:rPr kumimoji="0" lang="ko-KR" altLang="en-US" sz="1400" dirty="0"/>
              <a:t>산성가스 제거</a:t>
            </a:r>
            <a:r>
              <a:rPr kumimoji="0" lang="en-US" altLang="ko-KR" sz="1400" dirty="0"/>
              <a:t>)</a:t>
            </a:r>
            <a:endParaRPr kumimoji="0" lang="ko-KR" altLang="en-US" sz="1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61341-18C4-FA60-52F8-7C48420C9F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F56682-EABF-195C-480E-4A29CA6E8765}"/>
              </a:ext>
            </a:extLst>
          </p:cNvPr>
          <p:cNvGrpSpPr/>
          <p:nvPr/>
        </p:nvGrpSpPr>
        <p:grpSpPr>
          <a:xfrm>
            <a:off x="0" y="1156524"/>
            <a:ext cx="9906000" cy="5129152"/>
            <a:chOff x="0" y="272598"/>
            <a:chExt cx="12192000" cy="631280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A7EC8CF-D56E-44E8-8B23-6440DFBF8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2598"/>
              <a:ext cx="12192000" cy="63128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F07C9F-2627-44D3-B462-28892F6D0181}"/>
                </a:ext>
              </a:extLst>
            </p:cNvPr>
            <p:cNvSpPr txBox="1"/>
            <p:nvPr/>
          </p:nvSpPr>
          <p:spPr>
            <a:xfrm>
              <a:off x="8652068" y="5614966"/>
              <a:ext cx="308172" cy="2841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</a:t>
              </a:r>
              <a:endParaRPr lang="ko-KR" altLang="en-US" sz="11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28F19B-D2A9-484D-9B09-4D132A01CA60}"/>
                </a:ext>
              </a:extLst>
            </p:cNvPr>
            <p:cNvSpPr txBox="1"/>
            <p:nvPr/>
          </p:nvSpPr>
          <p:spPr>
            <a:xfrm>
              <a:off x="6748497" y="5614966"/>
              <a:ext cx="308172" cy="2841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</a:t>
              </a:r>
              <a:endParaRPr lang="ko-KR" altLang="en-US" sz="11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11248D-964F-B50E-D460-08A90210C4BF}"/>
              </a:ext>
            </a:extLst>
          </p:cNvPr>
          <p:cNvSpPr txBox="1"/>
          <p:nvPr/>
        </p:nvSpPr>
        <p:spPr>
          <a:xfrm>
            <a:off x="2547257" y="1621382"/>
            <a:ext cx="3126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</a:rPr>
              <a:t>TSA (Thermal Swing Adsorption):</a:t>
            </a:r>
          </a:p>
          <a:p>
            <a:pPr marL="232172" indent="-232172">
              <a:buFontTx/>
              <a:buChar char="-"/>
            </a:pP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</a:rPr>
              <a:t>합성가스에서 </a:t>
            </a:r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</a:rPr>
              <a:t>CO2, H2S(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</a:rPr>
              <a:t>황화수소</a:t>
            </a:r>
            <a:r>
              <a:rPr lang="en-US" altLang="ko-KR" sz="9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</a:rPr>
              <a:t>등 산성가스 제거 </a:t>
            </a:r>
            <a:endParaRPr lang="en-US" altLang="ko-KR" sz="900" dirty="0">
              <a:solidFill>
                <a:schemeClr val="accent6">
                  <a:lumMod val="50000"/>
                </a:schemeClr>
              </a:solidFill>
            </a:endParaRPr>
          </a:p>
          <a:p>
            <a:pPr marL="232172" indent="-232172">
              <a:buFontTx/>
              <a:buChar char="-"/>
            </a:pP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</a:rPr>
              <a:t>석탄 가스화 시 생기는 불순물들을 제거</a:t>
            </a:r>
            <a:endParaRPr lang="en-US" altLang="ko-KR" sz="900" dirty="0">
              <a:solidFill>
                <a:schemeClr val="accent6">
                  <a:lumMod val="50000"/>
                </a:schemeClr>
              </a:solidFill>
            </a:endParaRPr>
          </a:p>
          <a:p>
            <a:pPr marL="232172" indent="-232172">
              <a:buFontTx/>
              <a:buChar char="-"/>
            </a:pPr>
            <a:r>
              <a:rPr lang="ko-KR" altLang="en-US" sz="900" dirty="0">
                <a:solidFill>
                  <a:schemeClr val="accent6">
                    <a:lumMod val="50000"/>
                  </a:schemeClr>
                </a:solidFill>
              </a:rPr>
              <a:t>가스터빈에 들어갈 연료를 깨끗하게 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A1CE6BD-339B-7B9C-CDA4-EC6844F2BD57}"/>
              </a:ext>
            </a:extLst>
          </p:cNvPr>
          <p:cNvSpPr/>
          <p:nvPr/>
        </p:nvSpPr>
        <p:spPr>
          <a:xfrm>
            <a:off x="7803839" y="5511909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39</a:t>
            </a:r>
            <a:endParaRPr lang="ko-KR" altLang="en-US" sz="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564AAEA-6252-F0F1-2853-95100F3214FD}"/>
              </a:ext>
            </a:extLst>
          </p:cNvPr>
          <p:cNvSpPr/>
          <p:nvPr/>
        </p:nvSpPr>
        <p:spPr>
          <a:xfrm>
            <a:off x="5852641" y="5722260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40</a:t>
            </a:r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320391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653F-FA3B-96B2-162D-46DAC2AB5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E43CED-1D52-0A45-7A95-A6F40904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369332"/>
          </a:xfrm>
        </p:spPr>
        <p:txBody>
          <a:bodyPr/>
          <a:lstStyle/>
          <a:p>
            <a:r>
              <a:rPr lang="en-US" altLang="ko-KR" sz="1800" dirty="0"/>
              <a:t>1.4 </a:t>
            </a:r>
            <a:r>
              <a:rPr lang="ko-KR" altLang="en-US" sz="1800" dirty="0" err="1"/>
              <a:t>태크정보</a:t>
            </a:r>
            <a:r>
              <a:rPr lang="ko-KR" altLang="en-US" sz="1800" dirty="0"/>
              <a:t> 도면</a:t>
            </a:r>
            <a:r>
              <a:rPr lang="en-US" altLang="ko-KR" sz="1800" dirty="0"/>
              <a:t>(5/5)</a:t>
            </a:r>
            <a:endParaRPr lang="ko-KR" altLang="en-US" sz="1800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E832AC0-E2FE-4730-6DF3-343698975A84}"/>
              </a:ext>
            </a:extLst>
          </p:cNvPr>
          <p:cNvSpPr txBox="1">
            <a:spLocks/>
          </p:cNvSpPr>
          <p:nvPr/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400" dirty="0"/>
              <a:t>도면 </a:t>
            </a:r>
            <a:r>
              <a:rPr kumimoji="0" lang="en-US" altLang="ko-KR" sz="1400" dirty="0"/>
              <a:t>5 : SCR(</a:t>
            </a:r>
            <a:r>
              <a:rPr kumimoji="0" lang="ko-KR" altLang="en-US" sz="1400" dirty="0"/>
              <a:t>암모니아 주입을 통한 황산화물 제거</a:t>
            </a:r>
            <a:r>
              <a:rPr kumimoji="0" lang="en-US" altLang="ko-KR" sz="1400" dirty="0"/>
              <a:t>)</a:t>
            </a:r>
            <a:endParaRPr kumimoji="0" lang="ko-KR" altLang="en-US" sz="14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2E25F85-6445-83C7-C077-E637212C23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94D0EA-F245-D3C2-BD40-457FF178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617"/>
            <a:ext cx="9906000" cy="5097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BC6505-D0D3-BF20-A0F0-D337CEBFC9A3}"/>
              </a:ext>
            </a:extLst>
          </p:cNvPr>
          <p:cNvSpPr txBox="1"/>
          <p:nvPr/>
        </p:nvSpPr>
        <p:spPr>
          <a:xfrm>
            <a:off x="1114242" y="2182414"/>
            <a:ext cx="250390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47845-0E69-B7EB-E9B3-1E7DCA92CE56}"/>
              </a:ext>
            </a:extLst>
          </p:cNvPr>
          <p:cNvSpPr txBox="1"/>
          <p:nvPr/>
        </p:nvSpPr>
        <p:spPr>
          <a:xfrm>
            <a:off x="1948309" y="2182414"/>
            <a:ext cx="250390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66EDB-8223-721C-0625-146D18F04D71}"/>
              </a:ext>
            </a:extLst>
          </p:cNvPr>
          <p:cNvSpPr txBox="1"/>
          <p:nvPr/>
        </p:nvSpPr>
        <p:spPr>
          <a:xfrm>
            <a:off x="3530517" y="1776544"/>
            <a:ext cx="250390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6719F-58C1-432B-E8B4-F8C4D93FC7DE}"/>
              </a:ext>
            </a:extLst>
          </p:cNvPr>
          <p:cNvSpPr txBox="1"/>
          <p:nvPr/>
        </p:nvSpPr>
        <p:spPr>
          <a:xfrm>
            <a:off x="4096838" y="914466"/>
            <a:ext cx="4953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AIR MIXER SYSTEM : SCR </a:t>
            </a:r>
            <a:r>
              <a:rPr lang="ko-KR" altLang="en-US" sz="900" dirty="0"/>
              <a:t>시스템용 암모니아 주입을 위한 장치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EC7F63-97DA-D175-05E0-AA32674243CB}"/>
              </a:ext>
            </a:extLst>
          </p:cNvPr>
          <p:cNvSpPr/>
          <p:nvPr/>
        </p:nvSpPr>
        <p:spPr>
          <a:xfrm>
            <a:off x="1850022" y="2245801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41</a:t>
            </a:r>
            <a:endParaRPr lang="ko-KR" altLang="en-US" sz="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43043A-5EB2-740F-9903-F036C63834F6}"/>
              </a:ext>
            </a:extLst>
          </p:cNvPr>
          <p:cNvSpPr/>
          <p:nvPr/>
        </p:nvSpPr>
        <p:spPr>
          <a:xfrm>
            <a:off x="2684089" y="2245800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42</a:t>
            </a:r>
            <a:endParaRPr lang="ko-KR" altLang="en-US" sz="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10C49A-3084-A973-FB55-89B368DE53A1}"/>
              </a:ext>
            </a:extLst>
          </p:cNvPr>
          <p:cNvSpPr/>
          <p:nvPr/>
        </p:nvSpPr>
        <p:spPr>
          <a:xfrm>
            <a:off x="4264390" y="1839931"/>
            <a:ext cx="98287" cy="98287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/>
              <a:t>43</a:t>
            </a:r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2868671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32EB-B5D5-6060-43D4-CC121D31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5DA2AD9-C776-8656-E9D4-8D6FC999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4E49B4A-D40B-0D83-5ACF-71C2955C8C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서부발전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FAA0CA3-4B0A-8F39-5AED-FEC9CEA7A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2615C7F-F1CF-AD75-B4FE-B9C491EACA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579437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일치 데이터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결측치</a:t>
            </a:r>
            <a:r>
              <a:rPr lang="ko-KR" altLang="en-US" dirty="0">
                <a:latin typeface="+mn-ea"/>
              </a:rPr>
              <a:t> 없음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년치 데이터 </a:t>
            </a:r>
            <a:r>
              <a:rPr lang="en-US" altLang="ko-KR" dirty="0">
                <a:latin typeface="+mn-ea"/>
              </a:rPr>
              <a:t>: 1</a:t>
            </a:r>
            <a:r>
              <a:rPr lang="ko-KR" altLang="en-US" dirty="0">
                <a:latin typeface="+mn-ea"/>
              </a:rPr>
              <a:t>행 결측 → </a:t>
            </a:r>
            <a:r>
              <a:rPr lang="ko-KR" altLang="en-US" dirty="0" err="1">
                <a:latin typeface="+mn-ea"/>
              </a:rPr>
              <a:t>보간완료</a:t>
            </a:r>
            <a:endParaRPr lang="en-US" altLang="ko-KR" dirty="0">
              <a:latin typeface="+mn-ea"/>
            </a:endParaRPr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E462E621-7997-E72B-76B0-647D598B31C2}"/>
              </a:ext>
            </a:extLst>
          </p:cNvPr>
          <p:cNvGrpSpPr>
            <a:grpSpLocks/>
          </p:cNvGrpSpPr>
          <p:nvPr/>
        </p:nvGrpSpPr>
        <p:grpSpPr bwMode="auto">
          <a:xfrm>
            <a:off x="711199" y="1774064"/>
            <a:ext cx="4204147" cy="2235200"/>
            <a:chOff x="2655" y="907"/>
            <a:chExt cx="2245" cy="1408"/>
          </a:xfrm>
        </p:grpSpPr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15DF4177-4080-1863-059D-645B65E77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C4622B38-10D6-625B-422E-4C5F46A1D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3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72FB3D6D-AE07-83BC-288D-BC679BC4E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011"/>
              <a:ext cx="20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초 간격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, 7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일치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수령 완료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) </a:t>
              </a: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1F23C012-FBC6-EE96-6EEC-80BE27A1F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348"/>
              <a:ext cx="2085" cy="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파일명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20250217-20250223_1</a:t>
              </a:r>
              <a:r>
                <a:rPr kumimoji="0" lang="ko-KR" altLang="en-US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초단위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.</a:t>
              </a:r>
              <a:r>
                <a:rPr kumimoji="0" lang="en-US" altLang="ko-KR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ecl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수집주기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: 1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초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수집기간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2025. 2. 17 ~ 23 (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일주일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컬럼 수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: 42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개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726E437F-1027-AF62-8974-9C1F1B1904D7}"/>
              </a:ext>
            </a:extLst>
          </p:cNvPr>
          <p:cNvGrpSpPr>
            <a:grpSpLocks/>
          </p:cNvGrpSpPr>
          <p:nvPr/>
        </p:nvGrpSpPr>
        <p:grpSpPr bwMode="auto">
          <a:xfrm>
            <a:off x="711198" y="4173694"/>
            <a:ext cx="4204147" cy="2235199"/>
            <a:chOff x="2655" y="907"/>
            <a:chExt cx="2245" cy="1408"/>
          </a:xfrm>
        </p:grpSpPr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A5F279CD-B00A-E3A2-5BAC-762615455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92AB8825-420E-AD55-C5F8-CB5DA02FC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907"/>
              <a:ext cx="2245" cy="36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DDB886A2-75BD-73CD-E972-A026F16D9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011"/>
              <a:ext cx="20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분 간격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2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년치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수령 완료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EE22EDF3-27B5-653A-E8A5-27B057FE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354"/>
              <a:ext cx="2085" cy="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파일명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분주기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 데이터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.</a:t>
              </a:r>
              <a:r>
                <a:rPr kumimoji="0" lang="en-US" altLang="ko-KR" sz="1200" b="0" kern="0" dirty="0" err="1">
                  <a:solidFill>
                    <a:srgbClr val="000000"/>
                  </a:solidFill>
                  <a:latin typeface="+mn-ea"/>
                  <a:ea typeface="+mn-ea"/>
                </a:rPr>
                <a:t>ecl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수집주기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1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분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수집기간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2023. 10. 15 ~ 2025. 8. 4 (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약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년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10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개월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lvl="1" fontAlgn="auto" latinLnBrk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컬럼 수 </a:t>
              </a:r>
              <a:r>
                <a:rPr kumimoji="0" lang="en-US" altLang="ko-KR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: 43</a:t>
              </a:r>
              <a:r>
                <a:rPr kumimoji="0" lang="ko-KR" altLang="en-US" sz="1200" b="0" kern="0" dirty="0">
                  <a:solidFill>
                    <a:srgbClr val="000000"/>
                  </a:solidFill>
                  <a:latin typeface="+mn-ea"/>
                  <a:ea typeface="+mn-ea"/>
                </a:rPr>
                <a:t>개</a:t>
              </a:r>
              <a:endParaRPr kumimoji="0" lang="en-US" altLang="ko-KR" sz="12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9E9477-D233-E531-06EA-E9D148C8E8D5}"/>
              </a:ext>
            </a:extLst>
          </p:cNvPr>
          <p:cNvSpPr txBox="1"/>
          <p:nvPr/>
        </p:nvSpPr>
        <p:spPr>
          <a:xfrm>
            <a:off x="6441541" y="2781124"/>
            <a:ext cx="1362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</a:rPr>
              <a:t>결측치</a:t>
            </a:r>
            <a:r>
              <a:rPr lang="ko-KR" altLang="en-US" dirty="0">
                <a:latin typeface="+mn-ea"/>
              </a:rPr>
              <a:t> 없음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18C10-88E3-88F8-4811-A0CC104CBF03}"/>
              </a:ext>
            </a:extLst>
          </p:cNvPr>
          <p:cNvSpPr txBox="1"/>
          <p:nvPr/>
        </p:nvSpPr>
        <p:spPr>
          <a:xfrm>
            <a:off x="6151830" y="4983516"/>
            <a:ext cx="1941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행 결측 → </a:t>
            </a:r>
            <a:r>
              <a:rPr lang="ko-KR" altLang="en-US" dirty="0" err="1">
                <a:latin typeface="+mn-ea"/>
              </a:rPr>
              <a:t>보간완료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E6C0DFB-8787-A563-B678-001B47FE0D9F}"/>
              </a:ext>
            </a:extLst>
          </p:cNvPr>
          <p:cNvSpPr/>
          <p:nvPr/>
        </p:nvSpPr>
        <p:spPr bwMode="auto">
          <a:xfrm>
            <a:off x="5361572" y="2781124"/>
            <a:ext cx="633743" cy="30777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900CBE-41BE-2D88-9E37-B7027084D9B4}"/>
              </a:ext>
            </a:extLst>
          </p:cNvPr>
          <p:cNvSpPr/>
          <p:nvPr/>
        </p:nvSpPr>
        <p:spPr bwMode="auto">
          <a:xfrm>
            <a:off x="5361571" y="5001783"/>
            <a:ext cx="633743" cy="30777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52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E99B-6773-0380-10FA-A71F081F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19C1E4-0A25-D6F6-F924-892183A72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이상치 처리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정비구간에 따른 이상치 제거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F88C17D-F47E-BA32-E656-70681657B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(2/3)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4A1073-0E5B-9276-853A-B14CAD9B8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7026D97D-5943-F7EB-3F74-0EA5AD908094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432480" cy="70704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latin typeface="+mn-ea"/>
              </a:rPr>
              <a:t>2</a:t>
            </a:r>
            <a:r>
              <a:rPr kumimoji="0" lang="ko-KR" altLang="en-US" b="0" dirty="0">
                <a:latin typeface="+mn-ea"/>
              </a:rPr>
              <a:t>년치 데이터의 경우 정비구간 </a:t>
            </a:r>
            <a:r>
              <a:rPr kumimoji="0" lang="en-US" altLang="ko-KR" b="0" dirty="0">
                <a:latin typeface="+mn-ea"/>
              </a:rPr>
              <a:t>(</a:t>
            </a:r>
            <a:r>
              <a:rPr kumimoji="0" lang="ko-KR" altLang="en-US" b="0" dirty="0">
                <a:latin typeface="+mn-ea"/>
              </a:rPr>
              <a:t>발전소가 가동하지 않는 구간</a:t>
            </a:r>
            <a:r>
              <a:rPr kumimoji="0" lang="en-US" altLang="ko-KR" b="0" dirty="0">
                <a:latin typeface="+mn-ea"/>
              </a:rPr>
              <a:t>)</a:t>
            </a:r>
            <a:r>
              <a:rPr kumimoji="0" lang="ko-KR" altLang="en-US" b="0" dirty="0">
                <a:latin typeface="+mn-ea"/>
              </a:rPr>
              <a:t>이 존재함</a:t>
            </a:r>
            <a:r>
              <a:rPr kumimoji="0" lang="en-US" altLang="ko-KR" b="0" dirty="0">
                <a:latin typeface="+mn-ea"/>
              </a:rPr>
              <a:t>. </a:t>
            </a:r>
            <a:r>
              <a:rPr kumimoji="0" lang="ko-KR" altLang="en-US" b="0" dirty="0">
                <a:latin typeface="+mn-ea"/>
              </a:rPr>
              <a:t>정비구간은 총 기간의 </a:t>
            </a:r>
            <a:r>
              <a:rPr kumimoji="0" lang="en-US" altLang="ko-KR" b="0" dirty="0">
                <a:latin typeface="+mn-ea"/>
              </a:rPr>
              <a:t>18% </a:t>
            </a:r>
            <a:r>
              <a:rPr kumimoji="0" lang="ko-KR" altLang="en-US" b="0" dirty="0">
                <a:latin typeface="+mn-ea"/>
              </a:rPr>
              <a:t>정도로 상대적으로 적은 기간에 해당함</a:t>
            </a:r>
            <a:r>
              <a:rPr kumimoji="0" lang="en-US" altLang="ko-KR" b="0" dirty="0">
                <a:latin typeface="+mn-ea"/>
              </a:rPr>
              <a:t>. </a:t>
            </a:r>
            <a:r>
              <a:rPr kumimoji="0" lang="ko-KR" altLang="en-US" b="0" dirty="0">
                <a:latin typeface="+mn-ea"/>
              </a:rPr>
              <a:t>정비구간에 해당하는 데이터는 이상치에 해당하므로 제거함</a:t>
            </a:r>
            <a:r>
              <a:rPr kumimoji="0" lang="en-US" altLang="ko-KR" b="0" dirty="0"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742DC8-B767-87E3-EB75-F6BE7BA8F80B}"/>
              </a:ext>
            </a:extLst>
          </p:cNvPr>
          <p:cNvGrpSpPr/>
          <p:nvPr/>
        </p:nvGrpSpPr>
        <p:grpSpPr>
          <a:xfrm>
            <a:off x="209801" y="1905091"/>
            <a:ext cx="7564437" cy="1284287"/>
            <a:chOff x="200470" y="2147689"/>
            <a:chExt cx="7564437" cy="128428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C3D26046-1B77-C695-4F8C-A9DD0BE6E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70" y="3187501"/>
              <a:ext cx="122396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787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rPr>
                <a:t>발전기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-윤고딕130" pitchFamily="18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ACA218C5-60B0-9559-308A-3D5F7E653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482" y="3187501"/>
              <a:ext cx="1084263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787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rPr>
                <a:t>가동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-윤고딕130" pitchFamily="18" charset="-127"/>
              </a:endParaRP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73B9BE6-5DE7-730C-8E28-4580F83B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082" y="3187501"/>
              <a:ext cx="11969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787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rPr>
                <a:t>중지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-윤고딕130" pitchFamily="18" charset="-127"/>
              </a:endParaRPr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71F7485B-9B97-A432-4F21-C5F70508A11C}"/>
                </a:ext>
              </a:extLst>
            </p:cNvPr>
            <p:cNvGrpSpPr>
              <a:grpSpLocks/>
            </p:cNvGrpSpPr>
            <p:nvPr>
              <p:custDataLst>
                <p:tags r:id="rId1"/>
              </p:custDataLst>
            </p:nvPr>
          </p:nvGrpSpPr>
          <p:grpSpPr bwMode="auto">
            <a:xfrm>
              <a:off x="1475232" y="2147689"/>
              <a:ext cx="1371600" cy="914400"/>
              <a:chOff x="484" y="719"/>
              <a:chExt cx="864" cy="576"/>
            </a:xfrm>
          </p:grpSpPr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E68E52FF-C2AB-0261-DE35-B5C5B16F97A0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blackWhite">
              <a:xfrm>
                <a:off x="484" y="719"/>
                <a:ext cx="864" cy="576"/>
              </a:xfrm>
              <a:custGeom>
                <a:avLst/>
                <a:gdLst>
                  <a:gd name="T0" fmla="*/ 0 w 864"/>
                  <a:gd name="T1" fmla="*/ 0 h 576"/>
                  <a:gd name="T2" fmla="*/ 760 w 864"/>
                  <a:gd name="T3" fmla="*/ 0 h 576"/>
                  <a:gd name="T4" fmla="*/ 864 w 864"/>
                  <a:gd name="T5" fmla="*/ 288 h 576"/>
                  <a:gd name="T6" fmla="*/ 760 w 864"/>
                  <a:gd name="T7" fmla="*/ 576 h 576"/>
                  <a:gd name="T8" fmla="*/ 0 w 864"/>
                  <a:gd name="T9" fmla="*/ 576 h 576"/>
                  <a:gd name="T10" fmla="*/ 0 w 864"/>
                  <a:gd name="T11" fmla="*/ 288 h 576"/>
                  <a:gd name="T12" fmla="*/ 0 w 864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4" h="576">
                    <a:moveTo>
                      <a:pt x="0" y="0"/>
                    </a:moveTo>
                    <a:lnTo>
                      <a:pt x="760" y="0"/>
                    </a:lnTo>
                    <a:lnTo>
                      <a:pt x="864" y="288"/>
                    </a:lnTo>
                    <a:lnTo>
                      <a:pt x="760" y="576"/>
                    </a:lnTo>
                    <a:lnTo>
                      <a:pt x="0" y="576"/>
                    </a:lnTo>
                    <a:lnTo>
                      <a:pt x="0" y="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45720" tIns="0" rIns="4572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  <p:sp>
            <p:nvSpPr>
              <p:cNvPr id="29" name="Rectangle 8">
                <a:extLst>
                  <a:ext uri="{FF2B5EF4-FFF2-40B4-BE49-F238E27FC236}">
                    <a16:creationId xmlns:a16="http://schemas.microsoft.com/office/drawing/2014/main" id="{7C08A503-8FB3-22C9-669A-4EEA7CD823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blackWhite">
              <a:xfrm>
                <a:off x="516" y="751"/>
                <a:ext cx="728" cy="4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45720" tIns="0" rIns="45720" bIns="0" anchor="ctr"/>
              <a:lstStyle>
                <a:lvl1pPr defTabSz="89535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463" indent="-142875" defTabSz="89535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295275" indent="-149225" defTabSz="89535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1800" indent="-134938" defTabSz="89535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582613" indent="-149225" defTabSz="89535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398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4970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542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114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marL="0" marR="0" lvl="0" indent="0" defTabSz="8953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20000"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-윤고딕130" pitchFamily="18" charset="-127"/>
                  </a:rPr>
                  <a:t>운행구간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</p:grpSp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5CD9DA24-395A-6516-20DA-A69207D634E1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2678557" y="2147689"/>
              <a:ext cx="1373188" cy="914400"/>
              <a:chOff x="1242" y="719"/>
              <a:chExt cx="865" cy="576"/>
            </a:xfrm>
            <a:solidFill>
              <a:schemeClr val="bg1">
                <a:lumMod val="75000"/>
              </a:schemeClr>
            </a:solidFill>
          </p:grpSpPr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F06443CD-B54F-194A-3A81-FFC5FBB85C72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blackWhite">
              <a:xfrm>
                <a:off x="1242" y="719"/>
                <a:ext cx="865" cy="576"/>
              </a:xfrm>
              <a:custGeom>
                <a:avLst/>
                <a:gdLst>
                  <a:gd name="T0" fmla="*/ 0 w 865"/>
                  <a:gd name="T1" fmla="*/ 0 h 576"/>
                  <a:gd name="T2" fmla="*/ 761 w 865"/>
                  <a:gd name="T3" fmla="*/ 0 h 576"/>
                  <a:gd name="T4" fmla="*/ 865 w 865"/>
                  <a:gd name="T5" fmla="*/ 288 h 576"/>
                  <a:gd name="T6" fmla="*/ 761 w 865"/>
                  <a:gd name="T7" fmla="*/ 576 h 576"/>
                  <a:gd name="T8" fmla="*/ 0 w 865"/>
                  <a:gd name="T9" fmla="*/ 576 h 576"/>
                  <a:gd name="T10" fmla="*/ 104 w 865"/>
                  <a:gd name="T11" fmla="*/ 288 h 576"/>
                  <a:gd name="T12" fmla="*/ 0 w 865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5" h="576">
                    <a:moveTo>
                      <a:pt x="0" y="0"/>
                    </a:moveTo>
                    <a:lnTo>
                      <a:pt x="761" y="0"/>
                    </a:lnTo>
                    <a:lnTo>
                      <a:pt x="865" y="288"/>
                    </a:lnTo>
                    <a:lnTo>
                      <a:pt x="761" y="576"/>
                    </a:lnTo>
                    <a:lnTo>
                      <a:pt x="0" y="576"/>
                    </a:lnTo>
                    <a:lnTo>
                      <a:pt x="104" y="2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45720" tIns="0" rIns="4572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6E0F1CA7-6C52-A66D-6C2B-C5ECD4733A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blackWhite">
              <a:xfrm>
                <a:off x="1378" y="751"/>
                <a:ext cx="626" cy="496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45720" tIns="0" rIns="45720" bIns="0" anchor="ctr"/>
              <a:lstStyle>
                <a:lvl1pPr defTabSz="89535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463" indent="-142875" defTabSz="89535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295275" indent="-149225" defTabSz="89535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1800" indent="-134938" defTabSz="89535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582613" indent="-149225" defTabSz="89535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398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4970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542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114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marL="0" marR="0" lvl="0" indent="0" defTabSz="8953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20000"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-윤고딕130" pitchFamily="18" charset="-127"/>
                  </a:rPr>
                  <a:t>정비구간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7276F638-A4BB-32B5-D949-1A5BD91D05FA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85057" y="2147689"/>
              <a:ext cx="1374775" cy="914400"/>
              <a:chOff x="2002" y="719"/>
              <a:chExt cx="866" cy="576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1DF10A70-1B58-8D86-2DF9-76779C4E5641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blackWhite">
              <a:xfrm>
                <a:off x="2002" y="719"/>
                <a:ext cx="866" cy="576"/>
              </a:xfrm>
              <a:custGeom>
                <a:avLst/>
                <a:gdLst>
                  <a:gd name="T0" fmla="*/ 0 w 866"/>
                  <a:gd name="T1" fmla="*/ 0 h 576"/>
                  <a:gd name="T2" fmla="*/ 762 w 866"/>
                  <a:gd name="T3" fmla="*/ 0 h 576"/>
                  <a:gd name="T4" fmla="*/ 866 w 866"/>
                  <a:gd name="T5" fmla="*/ 288 h 576"/>
                  <a:gd name="T6" fmla="*/ 762 w 866"/>
                  <a:gd name="T7" fmla="*/ 576 h 576"/>
                  <a:gd name="T8" fmla="*/ 0 w 866"/>
                  <a:gd name="T9" fmla="*/ 576 h 576"/>
                  <a:gd name="T10" fmla="*/ 104 w 866"/>
                  <a:gd name="T11" fmla="*/ 288 h 576"/>
                  <a:gd name="T12" fmla="*/ 0 w 866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576">
                    <a:moveTo>
                      <a:pt x="0" y="0"/>
                    </a:moveTo>
                    <a:lnTo>
                      <a:pt x="762" y="0"/>
                    </a:lnTo>
                    <a:lnTo>
                      <a:pt x="866" y="288"/>
                    </a:lnTo>
                    <a:lnTo>
                      <a:pt x="762" y="576"/>
                    </a:lnTo>
                    <a:lnTo>
                      <a:pt x="0" y="576"/>
                    </a:lnTo>
                    <a:lnTo>
                      <a:pt x="104" y="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45720" tIns="0" rIns="4572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  <p:sp>
            <p:nvSpPr>
              <p:cNvPr id="25" name="Rectangle 14">
                <a:extLst>
                  <a:ext uri="{FF2B5EF4-FFF2-40B4-BE49-F238E27FC236}">
                    <a16:creationId xmlns:a16="http://schemas.microsoft.com/office/drawing/2014/main" id="{94753CB0-CE97-2FD5-A03C-4D76C98C80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blackWhite">
              <a:xfrm>
                <a:off x="2138" y="751"/>
                <a:ext cx="627" cy="4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45720" tIns="0" rIns="45720" bIns="0" anchor="ctr"/>
              <a:lstStyle>
                <a:lvl1pPr defTabSz="89535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463" indent="-142875" defTabSz="89535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295275" indent="-149225" defTabSz="89535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1800" indent="-134938" defTabSz="89535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582613" indent="-149225" defTabSz="89535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398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4970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542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114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marL="0" marR="0" lvl="0" indent="0" defTabSz="8953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20000"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-윤고딕130" pitchFamily="18" charset="-127"/>
                  </a:rPr>
                  <a:t>운행구간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B1605A3-FE64-C8AD-A951-FFD95D876DE2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5096320" y="2147689"/>
              <a:ext cx="1373187" cy="914400"/>
              <a:chOff x="2759" y="719"/>
              <a:chExt cx="865" cy="576"/>
            </a:xfrm>
            <a:solidFill>
              <a:schemeClr val="bg1">
                <a:lumMod val="75000"/>
              </a:schemeClr>
            </a:solidFill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A388A925-C91F-7B2D-A914-7B00014D1746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2759" y="719"/>
                <a:ext cx="865" cy="576"/>
              </a:xfrm>
              <a:custGeom>
                <a:avLst/>
                <a:gdLst>
                  <a:gd name="T0" fmla="*/ 0 w 865"/>
                  <a:gd name="T1" fmla="*/ 0 h 576"/>
                  <a:gd name="T2" fmla="*/ 761 w 865"/>
                  <a:gd name="T3" fmla="*/ 0 h 576"/>
                  <a:gd name="T4" fmla="*/ 865 w 865"/>
                  <a:gd name="T5" fmla="*/ 288 h 576"/>
                  <a:gd name="T6" fmla="*/ 761 w 865"/>
                  <a:gd name="T7" fmla="*/ 576 h 576"/>
                  <a:gd name="T8" fmla="*/ 0 w 865"/>
                  <a:gd name="T9" fmla="*/ 576 h 576"/>
                  <a:gd name="T10" fmla="*/ 104 w 865"/>
                  <a:gd name="T11" fmla="*/ 288 h 576"/>
                  <a:gd name="T12" fmla="*/ 0 w 865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5" h="576">
                    <a:moveTo>
                      <a:pt x="0" y="0"/>
                    </a:moveTo>
                    <a:lnTo>
                      <a:pt x="761" y="0"/>
                    </a:lnTo>
                    <a:lnTo>
                      <a:pt x="865" y="288"/>
                    </a:lnTo>
                    <a:lnTo>
                      <a:pt x="761" y="576"/>
                    </a:lnTo>
                    <a:lnTo>
                      <a:pt x="0" y="576"/>
                    </a:lnTo>
                    <a:lnTo>
                      <a:pt x="104" y="2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45720" tIns="0" rIns="4572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  <p:sp>
            <p:nvSpPr>
              <p:cNvPr id="23" name="Rectangle 17">
                <a:extLst>
                  <a:ext uri="{FF2B5EF4-FFF2-40B4-BE49-F238E27FC236}">
                    <a16:creationId xmlns:a16="http://schemas.microsoft.com/office/drawing/2014/main" id="{EC12F79D-E071-25ED-71DC-58EDA0C741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blackWhite">
              <a:xfrm>
                <a:off x="2895" y="751"/>
                <a:ext cx="626" cy="496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45720" tIns="0" rIns="45720" bIns="0" anchor="ctr"/>
              <a:lstStyle>
                <a:lvl1pPr defTabSz="89535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463" indent="-142875" defTabSz="89535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295275" indent="-149225" defTabSz="89535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1800" indent="-134938" defTabSz="89535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582613" indent="-149225" defTabSz="89535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398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4970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542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114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marL="0" marR="0" lvl="0" indent="0" defTabSz="8953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20000"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-윤고딕130" pitchFamily="18" charset="-127"/>
                  </a:rPr>
                  <a:t>정비구간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5B9E9A39-9A29-9566-382C-48C21FCAD138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6304407" y="2147689"/>
              <a:ext cx="1373188" cy="914400"/>
              <a:chOff x="3520" y="719"/>
              <a:chExt cx="865" cy="576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2C42DF6-3A43-8079-78B2-73772CA8103D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blackWhite">
              <a:xfrm>
                <a:off x="3520" y="719"/>
                <a:ext cx="865" cy="576"/>
              </a:xfrm>
              <a:custGeom>
                <a:avLst/>
                <a:gdLst>
                  <a:gd name="T0" fmla="*/ 0 w 865"/>
                  <a:gd name="T1" fmla="*/ 0 h 576"/>
                  <a:gd name="T2" fmla="*/ 761 w 865"/>
                  <a:gd name="T3" fmla="*/ 0 h 576"/>
                  <a:gd name="T4" fmla="*/ 865 w 865"/>
                  <a:gd name="T5" fmla="*/ 288 h 576"/>
                  <a:gd name="T6" fmla="*/ 761 w 865"/>
                  <a:gd name="T7" fmla="*/ 576 h 576"/>
                  <a:gd name="T8" fmla="*/ 0 w 865"/>
                  <a:gd name="T9" fmla="*/ 576 h 576"/>
                  <a:gd name="T10" fmla="*/ 104 w 865"/>
                  <a:gd name="T11" fmla="*/ 288 h 576"/>
                  <a:gd name="T12" fmla="*/ 0 w 865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5" h="576">
                    <a:moveTo>
                      <a:pt x="0" y="0"/>
                    </a:moveTo>
                    <a:lnTo>
                      <a:pt x="761" y="0"/>
                    </a:lnTo>
                    <a:lnTo>
                      <a:pt x="865" y="288"/>
                    </a:lnTo>
                    <a:lnTo>
                      <a:pt x="761" y="576"/>
                    </a:lnTo>
                    <a:lnTo>
                      <a:pt x="0" y="576"/>
                    </a:lnTo>
                    <a:lnTo>
                      <a:pt x="104" y="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45720" tIns="0" rIns="45720" bIns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24104C-C483-2C9F-B644-793CB86EF5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blackWhite">
              <a:xfrm>
                <a:off x="3656" y="751"/>
                <a:ext cx="626" cy="4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45720" tIns="0" rIns="45720" bIns="0" anchor="ctr"/>
              <a:lstStyle>
                <a:lvl1pPr defTabSz="89535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44463" indent="-142875" defTabSz="89535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295275" indent="-149225" defTabSz="89535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1800" indent="-134938" defTabSz="89535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582613" indent="-149225" defTabSz="89535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398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4970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542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11413" indent="-149225" defTabSz="895350" fontAlgn="base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marL="0" marR="0" lvl="0" indent="0" defTabSz="89535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20000"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-윤고딕130" pitchFamily="18" charset="-127"/>
                  </a:rPr>
                  <a:t>운행구간</a:t>
                </a: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endParaRPr>
              </a:p>
            </p:txBody>
          </p:sp>
        </p:grp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3E563EA1-0096-B551-87D1-A972A35E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582" y="3187501"/>
              <a:ext cx="11969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787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rPr>
                <a:t>가동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-윤고딕130" pitchFamily="18" charset="-127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B62B7BAC-38A2-418E-51D1-D3FE70684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495" y="3187501"/>
              <a:ext cx="11969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787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rPr>
                <a:t>중지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-윤고딕130" pitchFamily="18" charset="-127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87CA225-4C46-8211-CFEB-9A6CCB936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7932" y="3187501"/>
              <a:ext cx="11969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0" marR="0" lvl="0" indent="0" defTabSz="787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-윤고딕130" pitchFamily="18" charset="-127"/>
                </a:rPr>
                <a:t>가동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-윤고딕130" pitchFamily="18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4451E7F-7189-C5D2-413A-B98A21C7F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7" y="3385137"/>
            <a:ext cx="2639009" cy="32283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35F7774-B20D-CEB6-97C6-A13AA76C31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08339" y="3385137"/>
            <a:ext cx="2507058" cy="32635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363E1BF-32D7-B80E-6E85-F065975246A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44195" y="3417792"/>
            <a:ext cx="2726975" cy="24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58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A719F-1DE8-449A-ACD4-1AB1357F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903E0C-6FE0-F0EC-A8C3-C13962C82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이상치 처리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기타 이상치 제거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D920398-F398-C8BB-7334-D0510BB7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(3/3)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EDDD3C4-19A9-C6CA-B214-789E1D14B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F2178C2B-27C8-E5AB-545E-E269DC5B5B84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432480" cy="70704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 dirty="0">
                <a:latin typeface="+mn-ea"/>
              </a:rPr>
              <a:t>주요 컬럼들에 대하여 히스토그램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 err="1">
                <a:latin typeface="+mn-ea"/>
              </a:rPr>
              <a:t>트렌드차트를</a:t>
            </a:r>
            <a:r>
              <a:rPr kumimoji="0" lang="ko-KR" altLang="en-US" b="0" dirty="0">
                <a:latin typeface="+mn-ea"/>
              </a:rPr>
              <a:t> 그려 이상치를 판단할 수 있는 </a:t>
            </a:r>
            <a:r>
              <a:rPr kumimoji="0" lang="ko-KR" altLang="en-US" b="0" dirty="0" err="1">
                <a:latin typeface="+mn-ea"/>
              </a:rPr>
              <a:t>하한값</a:t>
            </a:r>
            <a:r>
              <a:rPr kumimoji="0" lang="en-US" altLang="ko-KR" b="0" dirty="0">
                <a:latin typeface="+mn-ea"/>
              </a:rPr>
              <a:t>(lower limit)</a:t>
            </a:r>
            <a:r>
              <a:rPr kumimoji="0" lang="ko-KR" altLang="en-US" b="0" dirty="0">
                <a:latin typeface="+mn-ea"/>
              </a:rPr>
              <a:t>을 선정하고 이를 통해 이상치를 제거</a:t>
            </a:r>
            <a:r>
              <a:rPr kumimoji="0" lang="en-US" altLang="ko-KR" b="0" dirty="0">
                <a:latin typeface="+mn-ea"/>
              </a:rPr>
              <a:t>. </a:t>
            </a:r>
            <a:r>
              <a:rPr kumimoji="0" lang="ko-KR" altLang="en-US" b="0" dirty="0">
                <a:latin typeface="+mn-ea"/>
              </a:rPr>
              <a:t>일주일치 데이터</a:t>
            </a:r>
            <a:r>
              <a:rPr kumimoji="0" lang="en-US" altLang="ko-KR" b="0" dirty="0">
                <a:latin typeface="+mn-ea"/>
              </a:rPr>
              <a:t>, 2</a:t>
            </a:r>
            <a:r>
              <a:rPr kumimoji="0" lang="ko-KR" altLang="en-US" b="0" dirty="0">
                <a:latin typeface="+mn-ea"/>
              </a:rPr>
              <a:t>년치 데이터 모두 적용했으나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>
                <a:latin typeface="+mn-ea"/>
              </a:rPr>
              <a:t>일주일치 데이터에서는 이상치 존재하지 않음</a:t>
            </a:r>
            <a:r>
              <a:rPr kumimoji="0" lang="en-US" altLang="ko-KR" b="0" dirty="0">
                <a:latin typeface="+mn-ea"/>
              </a:rPr>
              <a:t>. </a:t>
            </a:r>
            <a:r>
              <a:rPr kumimoji="0" lang="ko-KR" altLang="en-US" b="0" dirty="0">
                <a:latin typeface="+mn-ea"/>
              </a:rPr>
              <a:t>정비구간 컬럼에 명기된 정비구간 이상치를 제거했음에도 불구하고 여전히 이와 같은 이상치가 발생하였고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>
                <a:latin typeface="+mn-ea"/>
              </a:rPr>
              <a:t>이를 제거함</a:t>
            </a:r>
            <a:r>
              <a:rPr kumimoji="0" lang="en-US" altLang="ko-KR" b="0" dirty="0">
                <a:latin typeface="+mn-ea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0E45DCD-059C-F66C-5D64-263B0C96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4" y="1841188"/>
            <a:ext cx="5703683" cy="22849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E44B8C2-636D-CDB3-654B-C1BDDEE4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4" y="4234201"/>
            <a:ext cx="5703683" cy="22849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A3B3A8-9A33-B366-6F9D-516BEB5AD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596" y="3024188"/>
            <a:ext cx="3149320" cy="23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A6955-1941-98FA-7AC2-65D514B6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277F32-F304-4E33-B5B9-A0B65CDA2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 dirty="0"/>
              <a:t>탐색적 데이터 분석</a:t>
            </a:r>
            <a:r>
              <a:rPr lang="en-US" altLang="ko-KR" dirty="0"/>
              <a:t>(EDA)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24EC6-2E61-C459-3ACB-74ACD69FE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1"/>
            <a:ext cx="4858377" cy="2090065"/>
          </a:xfrm>
        </p:spPr>
        <p:txBody>
          <a:bodyPr/>
          <a:lstStyle/>
          <a:p>
            <a:r>
              <a:rPr lang="en-US" altLang="ko-KR" dirty="0"/>
              <a:t>NOx </a:t>
            </a:r>
            <a:r>
              <a:rPr lang="ko-KR" altLang="en-US" dirty="0"/>
              <a:t>고농도 발생구간 분석</a:t>
            </a:r>
            <a:endParaRPr lang="en-US" altLang="ko-KR" dirty="0"/>
          </a:p>
          <a:p>
            <a:r>
              <a:rPr lang="ko-KR" altLang="en-US" dirty="0"/>
              <a:t>조업현황 상관도 분석</a:t>
            </a:r>
            <a:endParaRPr lang="en-US" altLang="ko-KR" dirty="0"/>
          </a:p>
          <a:p>
            <a:r>
              <a:rPr lang="en-US" altLang="ko-KR" dirty="0"/>
              <a:t>NOx</a:t>
            </a:r>
            <a:r>
              <a:rPr lang="ko-KR" altLang="en-US" dirty="0"/>
              <a:t> 농도에 따른 군집 생성 및 분석</a:t>
            </a:r>
            <a:endParaRPr lang="en-US" altLang="ko-KR" dirty="0"/>
          </a:p>
          <a:p>
            <a:r>
              <a:rPr lang="ko-KR" altLang="en-US" dirty="0"/>
              <a:t>군집간 전이원인 분석</a:t>
            </a:r>
          </a:p>
        </p:txBody>
      </p:sp>
    </p:spTree>
    <p:extLst>
      <p:ext uri="{BB962C8B-B14F-4D97-AF65-F5344CB8AC3E}">
        <p14:creationId xmlns:p14="http://schemas.microsoft.com/office/powerpoint/2010/main" val="335493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0C5-1449-4C5D-1B37-A05707AB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B2C65-7D27-A05C-3660-6E3ACD1F9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기본차트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매트릭스</a:t>
            </a:r>
            <a:r>
              <a:rPr lang="en-US" altLang="ko-KR" dirty="0">
                <a:latin typeface="+mn-ea"/>
              </a:rPr>
              <a:t>GL</a:t>
            </a:r>
            <a:r>
              <a:rPr lang="ko-KR" altLang="en-US" dirty="0">
                <a:latin typeface="+mn-ea"/>
              </a:rPr>
              <a:t>차트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928497-BEF5-FD91-12C4-E9BCED24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2.1 NOx </a:t>
            </a:r>
            <a:r>
              <a:rPr lang="ko-KR" altLang="en-US" dirty="0"/>
              <a:t>고농도 발생구간 분석 </a:t>
            </a:r>
            <a:r>
              <a:rPr lang="en-US" altLang="ko-KR" dirty="0"/>
              <a:t>(1/2)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A3B5F79-168A-5B8F-0C1E-8888B26984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8ADD0C-6EA7-019E-6171-4FEAD112B886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945016" cy="77671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</a:rPr>
              <a:t>주요인자</a:t>
            </a:r>
            <a:r>
              <a:rPr lang="en-US" altLang="ko-KR" b="0" dirty="0">
                <a:latin typeface="+mn-ea"/>
              </a:rPr>
              <a:t>(</a:t>
            </a:r>
            <a:r>
              <a:rPr lang="ko-KR" altLang="en-US" b="0" dirty="0">
                <a:latin typeface="+mn-ea"/>
              </a:rPr>
              <a:t>연료 유량</a:t>
            </a:r>
            <a:r>
              <a:rPr lang="en-US" altLang="ko-KR" b="0" dirty="0">
                <a:latin typeface="+mn-ea"/>
              </a:rPr>
              <a:t>, </a:t>
            </a:r>
            <a:r>
              <a:rPr lang="ko-KR" altLang="en-US" b="0" dirty="0">
                <a:latin typeface="+mn-ea"/>
              </a:rPr>
              <a:t>발전기 출력</a:t>
            </a:r>
            <a:r>
              <a:rPr lang="en-US" altLang="ko-KR" b="0" dirty="0">
                <a:latin typeface="+mn-ea"/>
              </a:rPr>
              <a:t>, </a:t>
            </a:r>
            <a:r>
              <a:rPr lang="ko-KR" altLang="en-US" b="0" dirty="0">
                <a:latin typeface="+mn-ea"/>
              </a:rPr>
              <a:t>대기온도</a:t>
            </a:r>
            <a:r>
              <a:rPr lang="en-US" altLang="ko-KR" b="0" dirty="0">
                <a:latin typeface="+mn-ea"/>
              </a:rPr>
              <a:t>, Nox </a:t>
            </a:r>
            <a:r>
              <a:rPr lang="ko-KR" altLang="en-US" b="0" dirty="0">
                <a:latin typeface="+mn-ea"/>
              </a:rPr>
              <a:t>농도</a:t>
            </a:r>
            <a:r>
              <a:rPr lang="en-US" altLang="ko-KR" b="0" dirty="0">
                <a:latin typeface="+mn-ea"/>
              </a:rPr>
              <a:t>, DGAN </a:t>
            </a:r>
            <a:r>
              <a:rPr lang="ko-KR" altLang="en-US" b="0" dirty="0">
                <a:latin typeface="+mn-ea"/>
              </a:rPr>
              <a:t>유량</a:t>
            </a:r>
            <a:r>
              <a:rPr lang="en-US" altLang="ko-KR" b="0" dirty="0">
                <a:latin typeface="+mn-ea"/>
              </a:rPr>
              <a:t>, NPR)</a:t>
            </a:r>
            <a:r>
              <a:rPr lang="ko-KR" altLang="en-US" b="0" dirty="0">
                <a:latin typeface="+mn-ea"/>
              </a:rPr>
              <a:t>에 대한 그래프 플롯</a:t>
            </a:r>
            <a:endParaRPr lang="en-US" altLang="ko-KR" b="0" dirty="0">
              <a:latin typeface="+mn-ea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kumimoji="0" lang="ko-KR" altLang="en-US" b="0" dirty="0">
                <a:latin typeface="+mn-ea"/>
              </a:rPr>
              <a:t>합성가스유량과 발전기출력은 비례관계</a:t>
            </a:r>
            <a:endParaRPr kumimoji="0" lang="en-US" altLang="ko-KR" b="0" dirty="0">
              <a:latin typeface="+mn-ea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kumimoji="0" lang="en-US" altLang="ko-KR" b="0" dirty="0">
                <a:latin typeface="+mn-ea"/>
              </a:rPr>
              <a:t>Nox </a:t>
            </a:r>
            <a:r>
              <a:rPr kumimoji="0" lang="ko-KR" altLang="en-US" b="0" dirty="0">
                <a:latin typeface="+mn-ea"/>
              </a:rPr>
              <a:t>농도가 높은 경우는 합성가스유량</a:t>
            </a:r>
            <a:r>
              <a:rPr kumimoji="0" lang="en-US" altLang="ko-KR" b="0" dirty="0">
                <a:latin typeface="+mn-ea"/>
              </a:rPr>
              <a:t>-DGAN</a:t>
            </a:r>
            <a:r>
              <a:rPr kumimoji="0" lang="ko-KR" altLang="en-US" b="0" dirty="0">
                <a:latin typeface="+mn-ea"/>
              </a:rPr>
              <a:t>유량</a:t>
            </a:r>
            <a:r>
              <a:rPr kumimoji="0" lang="en-US" altLang="ko-KR" b="0" dirty="0">
                <a:latin typeface="+mn-ea"/>
              </a:rPr>
              <a:t> </a:t>
            </a:r>
            <a:r>
              <a:rPr kumimoji="0" lang="ko-KR" altLang="en-US" b="0" dirty="0" err="1">
                <a:latin typeface="+mn-ea"/>
              </a:rPr>
              <a:t>산점도에서의</a:t>
            </a:r>
            <a:r>
              <a:rPr kumimoji="0" lang="ko-KR" altLang="en-US" b="0" dirty="0">
                <a:latin typeface="+mn-ea"/>
              </a:rPr>
              <a:t> 특수 영역</a:t>
            </a:r>
            <a:r>
              <a:rPr kumimoji="0" lang="en-US" altLang="ko-KR" b="0" dirty="0">
                <a:latin typeface="+mn-ea"/>
              </a:rPr>
              <a:t>(</a:t>
            </a:r>
            <a:r>
              <a:rPr kumimoji="0" lang="ko-KR" altLang="en-US" b="0" dirty="0">
                <a:latin typeface="+mn-ea"/>
              </a:rPr>
              <a:t>비례관계 그래프의 오른쪽 아래</a:t>
            </a:r>
            <a:r>
              <a:rPr kumimoji="0" lang="en-US" altLang="ko-KR" b="0" dirty="0">
                <a:latin typeface="+mn-ea"/>
              </a:rPr>
              <a:t>)</a:t>
            </a:r>
            <a:r>
              <a:rPr kumimoji="0" lang="ko-KR" altLang="en-US" b="0" dirty="0">
                <a:latin typeface="+mn-ea"/>
              </a:rPr>
              <a:t>에 해당함</a:t>
            </a:r>
            <a:r>
              <a:rPr kumimoji="0" lang="en-US" altLang="ko-KR" b="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F5CDEC-9BF3-399D-05C6-310217B1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3" y="1855270"/>
            <a:ext cx="8965474" cy="42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78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8397-7D38-C2BA-9D8E-DEE0BD08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2B2C58-E576-907B-E0BB-ABEAFBEB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기본차트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시간에 따른 </a:t>
            </a:r>
            <a:r>
              <a:rPr lang="ko-KR" altLang="en-US" dirty="0">
                <a:latin typeface="+mn-ea"/>
              </a:rPr>
              <a:t>매트릭스</a:t>
            </a:r>
            <a:r>
              <a:rPr lang="en-US" altLang="ko-KR" dirty="0">
                <a:latin typeface="+mn-ea"/>
              </a:rPr>
              <a:t>GL</a:t>
            </a:r>
            <a:r>
              <a:rPr lang="ko-KR" altLang="en-US" dirty="0">
                <a:latin typeface="+mn-ea"/>
              </a:rPr>
              <a:t>차트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E76FEE-EBEE-8443-3C8F-00425484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2.1 NOx </a:t>
            </a:r>
            <a:r>
              <a:rPr lang="ko-KR" altLang="en-US" dirty="0"/>
              <a:t>고농도 발생구간 분석 </a:t>
            </a:r>
            <a:r>
              <a:rPr lang="en-US" altLang="ko-KR" dirty="0"/>
              <a:t>(2/2)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F4F9D7-77B2-66D0-A861-E112DFE2D1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B7E9FD43-EF37-337E-C32E-ED8379550BFE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432480" cy="5851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b="0" dirty="0">
                <a:latin typeface="+mn-ea"/>
              </a:rPr>
              <a:t>주요인자</a:t>
            </a:r>
            <a:r>
              <a:rPr lang="en-US" altLang="ko-KR" b="0" dirty="0">
                <a:latin typeface="+mn-ea"/>
              </a:rPr>
              <a:t>(</a:t>
            </a:r>
            <a:r>
              <a:rPr lang="ko-KR" altLang="en-US" b="0" dirty="0">
                <a:latin typeface="+mn-ea"/>
              </a:rPr>
              <a:t>연료 유량</a:t>
            </a:r>
            <a:r>
              <a:rPr lang="en-US" altLang="ko-KR" b="0" dirty="0">
                <a:latin typeface="+mn-ea"/>
              </a:rPr>
              <a:t>, </a:t>
            </a:r>
            <a:r>
              <a:rPr lang="ko-KR" altLang="en-US" b="0" dirty="0">
                <a:latin typeface="+mn-ea"/>
              </a:rPr>
              <a:t>발전기 출력</a:t>
            </a:r>
            <a:r>
              <a:rPr lang="en-US" altLang="ko-KR" b="0" dirty="0">
                <a:latin typeface="+mn-ea"/>
              </a:rPr>
              <a:t>, </a:t>
            </a:r>
            <a:r>
              <a:rPr lang="ko-KR" altLang="en-US" b="0" dirty="0">
                <a:latin typeface="+mn-ea"/>
              </a:rPr>
              <a:t>대기온도</a:t>
            </a:r>
            <a:r>
              <a:rPr lang="en-US" altLang="ko-KR" b="0" dirty="0">
                <a:latin typeface="+mn-ea"/>
              </a:rPr>
              <a:t>, Nox </a:t>
            </a:r>
            <a:r>
              <a:rPr lang="ko-KR" altLang="en-US" b="0" dirty="0">
                <a:latin typeface="+mn-ea"/>
              </a:rPr>
              <a:t>농도</a:t>
            </a:r>
            <a:r>
              <a:rPr lang="en-US" altLang="ko-KR" b="0" dirty="0">
                <a:latin typeface="+mn-ea"/>
              </a:rPr>
              <a:t>, DGAN </a:t>
            </a:r>
            <a:r>
              <a:rPr lang="ko-KR" altLang="en-US" b="0" dirty="0">
                <a:latin typeface="+mn-ea"/>
              </a:rPr>
              <a:t>유량</a:t>
            </a:r>
            <a:r>
              <a:rPr lang="en-US" altLang="ko-KR" b="0" dirty="0">
                <a:latin typeface="+mn-ea"/>
              </a:rPr>
              <a:t>, NPR)</a:t>
            </a:r>
            <a:r>
              <a:rPr lang="ko-KR" altLang="en-US" b="0" dirty="0">
                <a:latin typeface="+mn-ea"/>
              </a:rPr>
              <a:t>에 대한 그래프 플롯</a:t>
            </a:r>
            <a:endParaRPr lang="en-US" altLang="ko-KR" b="0" dirty="0">
              <a:latin typeface="+mn-ea"/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kumimoji="0" lang="en-US" altLang="ko-KR" b="0" dirty="0">
                <a:latin typeface="+mn-ea"/>
              </a:rPr>
              <a:t>NOx</a:t>
            </a:r>
            <a:r>
              <a:rPr kumimoji="0" lang="ko-KR" altLang="en-US" b="0" dirty="0">
                <a:latin typeface="+mn-ea"/>
              </a:rPr>
              <a:t>가 높아지는 순간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>
                <a:latin typeface="+mn-ea"/>
              </a:rPr>
              <a:t>합성가스유량</a:t>
            </a:r>
            <a:r>
              <a:rPr kumimoji="0" lang="en-US" altLang="ko-KR" b="0" dirty="0">
                <a:latin typeface="+mn-ea"/>
              </a:rPr>
              <a:t>-DGAN</a:t>
            </a:r>
            <a:r>
              <a:rPr kumimoji="0" lang="ko-KR" altLang="en-US" b="0" dirty="0">
                <a:latin typeface="+mn-ea"/>
              </a:rPr>
              <a:t>유량의 분포가 달라짐을 확인</a:t>
            </a:r>
            <a:endParaRPr kumimoji="0" lang="en-US" altLang="ko-KR" b="0" dirty="0">
              <a:latin typeface="+mn-ea"/>
            </a:endParaRPr>
          </a:p>
        </p:txBody>
      </p:sp>
      <p:pic>
        <p:nvPicPr>
          <p:cNvPr id="2" name="그림 1" descr="텍스트, 도표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B268BA-9EB0-DB91-BC63-6765845F6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4" y="1776547"/>
            <a:ext cx="7723432" cy="39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3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DD40-93D7-1B8B-5E9D-1CD2803F4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0C3F5E-5231-14E2-EF49-97E7A4D35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>
                <a:latin typeface="+mn-ea"/>
              </a:rPr>
              <a:t>주요 컬럼 트렌드</a:t>
            </a:r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D1EABD-9A86-B1DF-3EFE-F6942233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조업현황 상관도 분석 </a:t>
            </a:r>
            <a:r>
              <a:rPr lang="en-US" altLang="ko-KR" dirty="0"/>
              <a:t>(1/6)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651E80-0A03-33D8-8602-60CBD4DFDB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E3EB0216-EB12-6CF7-0A5B-22988D3FE53B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432480" cy="70704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1400" b="0" dirty="0">
              <a:latin typeface="+mn-ea"/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814F4F1F-DA9F-7B05-3644-C30C0C3BD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20405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주요 컬럼들의 트렌드를 보면 </a:t>
            </a:r>
            <a:r>
              <a:rPr lang="en-US" altLang="ko-KR" sz="1400" b="0" dirty="0">
                <a:latin typeface="+mn-ea"/>
              </a:rPr>
              <a:t>‘</a:t>
            </a:r>
            <a:r>
              <a:rPr lang="ko-KR" altLang="en-US" sz="1400" b="0" dirty="0">
                <a:latin typeface="+mn-ea"/>
              </a:rPr>
              <a:t>발전기 출력</a:t>
            </a:r>
            <a:r>
              <a:rPr lang="en-US" altLang="ko-KR" sz="1400" b="0" dirty="0">
                <a:latin typeface="+mn-ea"/>
              </a:rPr>
              <a:t>’, ‘DGAN </a:t>
            </a:r>
            <a:r>
              <a:rPr lang="ko-KR" altLang="en-US" sz="1400" b="0" dirty="0">
                <a:latin typeface="+mn-ea"/>
              </a:rPr>
              <a:t>유량</a:t>
            </a:r>
            <a:r>
              <a:rPr lang="en-US" altLang="ko-KR" sz="1400" b="0" dirty="0">
                <a:latin typeface="+mn-ea"/>
              </a:rPr>
              <a:t>’</a:t>
            </a:r>
            <a:r>
              <a:rPr lang="ko-KR" altLang="en-US" sz="1400" b="0" dirty="0">
                <a:latin typeface="+mn-ea"/>
              </a:rPr>
              <a:t>을 중심으로 두 무리의 트렌드가 관찰됨</a:t>
            </a:r>
            <a:r>
              <a:rPr lang="en-US" altLang="ko-KR" sz="1400" b="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64708A-7012-6106-D1A8-69EE81C7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0" y="1327229"/>
            <a:ext cx="8824452" cy="48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0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FF622-8E34-DB84-9EA2-8128DF9E8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865667-4C6E-9AAA-6130-A0D7D135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강화학습 적용 솔루션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F1FD2B2-CB32-F8B1-5383-813FB49661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400" dirty="0">
                <a:latin typeface="+mn-ea"/>
                <a:ea typeface="+mn-ea"/>
              </a:rPr>
              <a:t>강화학습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2D30D35-CE20-77FE-FA93-B597EEC3B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688" y="1208415"/>
            <a:ext cx="4589397" cy="42370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6" name="McK Footnote">
            <a:extLst>
              <a:ext uri="{FF2B5EF4-FFF2-40B4-BE49-F238E27FC236}">
                <a16:creationId xmlns:a16="http://schemas.microsoft.com/office/drawing/2014/main" id="{6A6684CD-BDB7-CA82-053B-F45A5C879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5989064"/>
            <a:ext cx="8167687" cy="47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74675" indent="-574675" defTabSz="895350"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31875" defTabSz="895350"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17613" defTabSz="895350"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04938" defTabSz="895350"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92288" defTabSz="895350"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tabLst>
                <a:tab pos="533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atinLnBrk="0"/>
            <a:r>
              <a:rPr kumimoji="0" lang="zh-CN" altLang="en-US" sz="1400" b="0">
                <a:solidFill>
                  <a:srgbClr val="000000"/>
                </a:solidFill>
                <a:latin typeface="+mn-ea"/>
                <a:ea typeface="+mn-ea"/>
              </a:rPr>
              <a:t>	*	</a:t>
            </a:r>
            <a:r>
              <a:rPr kumimoji="0" lang="en-US" altLang="zh-CN" sz="1400" b="0">
                <a:solidFill>
                  <a:srgbClr val="000000"/>
                </a:solidFill>
                <a:latin typeface="+mn-ea"/>
                <a:ea typeface="+mn-ea"/>
              </a:rPr>
              <a:t>Footnote</a:t>
            </a:r>
          </a:p>
          <a:p>
            <a:pPr latinLnBrk="0">
              <a:spcBef>
                <a:spcPct val="20000"/>
              </a:spcBef>
            </a:pPr>
            <a:r>
              <a:rPr kumimoji="0" lang="en-US" altLang="zh-CN" sz="1400" b="0">
                <a:solidFill>
                  <a:srgbClr val="000000"/>
                </a:solidFill>
                <a:latin typeface="+mn-ea"/>
                <a:ea typeface="+mn-ea"/>
              </a:rPr>
              <a:t>Source:		Source</a:t>
            </a: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04411BC8-B7C4-C777-5E0E-6D8E22207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35" y="1208415"/>
            <a:ext cx="4502981" cy="4237037"/>
          </a:xfrm>
          <a:prstGeom prst="homePlate">
            <a:avLst>
              <a:gd name="adj" fmla="val 180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0C87F336-34F3-08C5-CEE5-FEC4AFD79B6F}"/>
              </a:ext>
            </a:extLst>
          </p:cNvPr>
          <p:cNvSpPr>
            <a:spLocks/>
          </p:cNvSpPr>
          <p:nvPr/>
        </p:nvSpPr>
        <p:spPr bwMode="auto">
          <a:xfrm>
            <a:off x="324835" y="1208415"/>
            <a:ext cx="3970414" cy="576262"/>
          </a:xfrm>
          <a:custGeom>
            <a:avLst/>
            <a:gdLst>
              <a:gd name="T0" fmla="*/ 3 w 1955"/>
              <a:gd name="T1" fmla="*/ 0 h 366"/>
              <a:gd name="T2" fmla="*/ 0 w 1955"/>
              <a:gd name="T3" fmla="*/ 366 h 366"/>
              <a:gd name="T4" fmla="*/ 1955 w 1955"/>
              <a:gd name="T5" fmla="*/ 366 h 366"/>
              <a:gd name="T6" fmla="*/ 1849 w 1955"/>
              <a:gd name="T7" fmla="*/ 2 h 366"/>
              <a:gd name="T8" fmla="*/ 3 w 1955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5" h="366">
                <a:moveTo>
                  <a:pt x="3" y="0"/>
                </a:moveTo>
                <a:lnTo>
                  <a:pt x="0" y="366"/>
                </a:lnTo>
                <a:lnTo>
                  <a:pt x="1955" y="366"/>
                </a:lnTo>
                <a:lnTo>
                  <a:pt x="1849" y="2"/>
                </a:ln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76609E9D-D82A-18FB-CD4E-398CDF237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688" y="1208415"/>
            <a:ext cx="4589397" cy="579437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BE80715-9A99-7F19-AE35-A4521512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38" y="1379865"/>
            <a:ext cx="237013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buSzPct val="120000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463" indent="-142875" defTabSz="895350">
              <a:buSzPct val="120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295275" indent="-149225" defTabSz="895350"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431800" indent="-134938" defTabSz="895350">
              <a:buSzPct val="89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582613" indent="-149225" defTabSz="895350"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10398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14970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19542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24114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algn="ctr" latinLnBrk="0"/>
            <a:r>
              <a:rPr kumimoji="0" lang="ko-KR" altLang="en-US" sz="1400">
                <a:solidFill>
                  <a:srgbClr val="FFFFFF"/>
                </a:solidFill>
                <a:latin typeface="+mn-ea"/>
                <a:ea typeface="+mn-ea"/>
              </a:rPr>
              <a:t>일반적인 강화학습 알고리즘</a:t>
            </a:r>
            <a:endParaRPr kumimoji="0" lang="en-US" altLang="ko-KR" sz="14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508D25D3-DC87-9812-0241-50449606B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085" y="1382294"/>
            <a:ext cx="171353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buSzPct val="120000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463" indent="-142875" defTabSz="895350">
              <a:buSzPct val="120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295275" indent="-149225" defTabSz="895350"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431800" indent="-134938" defTabSz="895350">
              <a:buSzPct val="89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582613" indent="-149225" defTabSz="895350"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10398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14970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19542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24114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algn="ctr" latinLnBrk="0"/>
            <a:r>
              <a:rPr kumimoji="0" lang="ko-KR" altLang="en-US" sz="1400" dirty="0">
                <a:solidFill>
                  <a:srgbClr val="FFFFFF"/>
                </a:solidFill>
                <a:latin typeface="+mn-ea"/>
                <a:ea typeface="+mn-ea"/>
              </a:rPr>
              <a:t>서부발전 솔루션</a:t>
            </a:r>
            <a:r>
              <a:rPr kumimoji="0" lang="en-US" altLang="ko-KR" sz="14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992F1451-FAB0-0C71-8467-BA3A52234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97" y="2085940"/>
            <a:ext cx="378525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buSzPct val="120000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463" indent="-142875" defTabSz="895350">
              <a:buSzPct val="120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295275" indent="-149225" defTabSz="895350"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431800" indent="-134938" defTabSz="895350">
              <a:buSzPct val="89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582613" indent="-149225" defTabSz="895350"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10398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14970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19542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24114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marL="1588" lvl="1" indent="0" latinLnBrk="0">
              <a:buNone/>
            </a:pP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agent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는 환경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(environment)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 내에서 특정한 상태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(state)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가 주어졌을 때 보상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(reward)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을 장기적으로 많이 받을 수 있도록 행동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(action)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7FECAAC-5AB7-3F3E-3018-F6F6CC5C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7" y="3483404"/>
            <a:ext cx="3869331" cy="1363946"/>
          </a:xfrm>
          <a:prstGeom prst="rect">
            <a:avLst/>
          </a:prstGeom>
        </p:spPr>
      </p:pic>
      <p:sp>
        <p:nvSpPr>
          <p:cNvPr id="36" name="Rectangle 11">
            <a:extLst>
              <a:ext uri="{FF2B5EF4-FFF2-40B4-BE49-F238E27FC236}">
                <a16:creationId xmlns:a16="http://schemas.microsoft.com/office/drawing/2014/main" id="{2565AD3D-0036-CA67-E44E-289B8A82A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723" y="2065586"/>
            <a:ext cx="37852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buSzPct val="120000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144463" indent="-142875" defTabSz="895350">
              <a:buSzPct val="120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295275" indent="-149225" defTabSz="895350"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431800" indent="-134938" defTabSz="895350">
              <a:buSzPct val="8900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582613" indent="-149225" defTabSz="895350"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10398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14970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19542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2411413" indent="-149225" defTabSz="89535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marL="1588" lvl="1" indent="0" latinLnBrk="0">
              <a:buNone/>
            </a:pP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전력발전소 운전자는 발전소 내에서 특정한 상태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(state)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가 주어졌을 때 목적변수가 </a:t>
            </a:r>
            <a:r>
              <a:rPr kumimoji="0" lang="ko-KR" altLang="en-US" sz="1400" b="0" dirty="0" err="1">
                <a:solidFill>
                  <a:srgbClr val="000000"/>
                </a:solidFill>
                <a:latin typeface="+mn-ea"/>
                <a:ea typeface="+mn-ea"/>
              </a:rPr>
              <a:t>목적값에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 가까워지도록 행동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(action)</a:t>
            </a:r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을 선택한다</a:t>
            </a:r>
            <a:r>
              <a:rPr kumimoji="0" lang="en-US" altLang="ko-KR" sz="1400" b="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11B83-AFC0-5932-171D-1157824B4CAC}"/>
              </a:ext>
            </a:extLst>
          </p:cNvPr>
          <p:cNvSpPr txBox="1"/>
          <p:nvPr/>
        </p:nvSpPr>
        <p:spPr>
          <a:xfrm>
            <a:off x="6956418" y="3728857"/>
            <a:ext cx="725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운전자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F90B8-8112-6194-CACB-E67BAADE3962}"/>
              </a:ext>
            </a:extLst>
          </p:cNvPr>
          <p:cNvSpPr txBox="1"/>
          <p:nvPr/>
        </p:nvSpPr>
        <p:spPr>
          <a:xfrm>
            <a:off x="6642512" y="4629089"/>
            <a:ext cx="119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0" dirty="0">
                <a:solidFill>
                  <a:srgbClr val="000000"/>
                </a:solidFill>
                <a:latin typeface="+mn-ea"/>
                <a:ea typeface="+mn-ea"/>
              </a:rPr>
              <a:t>전력발전소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263D5A-A5F4-2EAE-ED1B-DCCDC485961E}"/>
              </a:ext>
            </a:extLst>
          </p:cNvPr>
          <p:cNvSpPr txBox="1"/>
          <p:nvPr/>
        </p:nvSpPr>
        <p:spPr>
          <a:xfrm>
            <a:off x="5629203" y="4085945"/>
            <a:ext cx="907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1100" b="0" dirty="0">
                <a:solidFill>
                  <a:srgbClr val="000000"/>
                </a:solidFill>
                <a:latin typeface="+mn-ea"/>
                <a:ea typeface="+mn-ea"/>
              </a:rPr>
              <a:t>NOx </a:t>
            </a:r>
            <a:r>
              <a:rPr kumimoji="0" lang="ko-KR" altLang="en-US" sz="1100" b="0" dirty="0">
                <a:solidFill>
                  <a:srgbClr val="000000"/>
                </a:solidFill>
                <a:latin typeface="+mn-ea"/>
                <a:ea typeface="+mn-ea"/>
              </a:rPr>
              <a:t>농도 저감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6535E-09E7-8E58-A9FA-53B425C034EC}"/>
              </a:ext>
            </a:extLst>
          </p:cNvPr>
          <p:cNvSpPr txBox="1"/>
          <p:nvPr/>
        </p:nvSpPr>
        <p:spPr>
          <a:xfrm>
            <a:off x="8547663" y="4170584"/>
            <a:ext cx="9074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100" b="0" dirty="0">
                <a:solidFill>
                  <a:srgbClr val="000000"/>
                </a:solidFill>
                <a:latin typeface="+mn-ea"/>
                <a:ea typeface="+mn-ea"/>
              </a:rPr>
              <a:t>희석질소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7DF119-0270-3DBC-6BBF-050D3161FFE8}"/>
              </a:ext>
            </a:extLst>
          </p:cNvPr>
          <p:cNvSpPr txBox="1"/>
          <p:nvPr/>
        </p:nvSpPr>
        <p:spPr>
          <a:xfrm>
            <a:off x="5014860" y="4094384"/>
            <a:ext cx="68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100" b="0" dirty="0">
                <a:solidFill>
                  <a:srgbClr val="000000"/>
                </a:solidFill>
                <a:latin typeface="+mn-ea"/>
                <a:ea typeface="+mn-ea"/>
              </a:rPr>
              <a:t>발전소</a:t>
            </a:r>
            <a:endParaRPr kumimoji="0" lang="en-US" altLang="ko-KR" sz="1100" b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/>
            <a:r>
              <a:rPr kumimoji="0" lang="ko-KR" altLang="en-US" sz="1100" b="0" dirty="0">
                <a:solidFill>
                  <a:srgbClr val="000000"/>
                </a:solidFill>
                <a:latin typeface="+mn-ea"/>
                <a:ea typeface="+mn-ea"/>
              </a:rPr>
              <a:t>상태</a:t>
            </a:r>
            <a:endParaRPr lang="ko-KR" altLang="en-US" sz="11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BB62C7-05C9-B89F-86A1-700E54D89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서부발전 강화학습 솔루션 적용방안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91E30-5988-043F-42F5-DC7061E99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87" y="3656783"/>
            <a:ext cx="4153480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6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4BB3D-F892-AF85-6082-8456E16FF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B6B633-A6F3-B9FF-62BE-A6C32FB7B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전체 상관관계도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ACBA1D-F0EE-FDC7-BC41-AA0DD0B8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조업현황 상관도 분석 </a:t>
            </a:r>
            <a:r>
              <a:rPr lang="en-US" altLang="ko-KR" dirty="0"/>
              <a:t>(2/6)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21CEA06-B57C-449D-4D72-90E1096223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AD1A6078-27F0-FE47-CE54-2828451BB12C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432480" cy="70704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1400" b="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5941C3-F724-068D-FB84-101166F4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8" y="2240256"/>
            <a:ext cx="3991965" cy="3275642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FADE164A-8EE9-D9A9-206F-E78D22E5C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20405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  <a:ea typeface="+mn-ea"/>
              </a:rPr>
              <a:t>전체 컬럼의 상관관계를 보면 한 무리의 컬럼들이 비슷한 경향을 보이는 것이 관찰됨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  <a:ea typeface="+mn-ea"/>
              </a:rPr>
              <a:t>하지만 이 군의 컬럼들이 모두 </a:t>
            </a:r>
            <a:r>
              <a:rPr lang="en-US" altLang="ko-KR" sz="1400" b="0" dirty="0">
                <a:latin typeface="+mn-ea"/>
                <a:ea typeface="+mn-ea"/>
              </a:rPr>
              <a:t>mutually correlated</a:t>
            </a:r>
            <a:r>
              <a:rPr lang="ko-KR" altLang="en-US" sz="1400" b="0" dirty="0">
                <a:latin typeface="+mn-ea"/>
                <a:ea typeface="+mn-ea"/>
              </a:rPr>
              <a:t>되었다고 보기는 어려움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4C542A-FE8F-AB49-F14D-DA4691AD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32" y="1745149"/>
            <a:ext cx="2664542" cy="21785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2A1FB1-CEEA-708A-9669-46B8A1F33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31" y="4155248"/>
            <a:ext cx="2664543" cy="221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09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0640-C928-A84F-5B86-FC77DABC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8F06B7-6BA4-C32D-93E8-2288CBF9F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상관관계에 따른 컬럼 군집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FD87075-C16C-32CA-E07D-0B048898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조업현황 상관도 분석 </a:t>
            </a:r>
            <a:r>
              <a:rPr lang="en-US" altLang="ko-KR" dirty="0"/>
              <a:t>(3/6)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404029-A1C5-3CED-0398-B1D5B24A12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BD533264-B73A-4ADE-35A6-BF975B8A0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470" y="973705"/>
                <a:ext cx="9432480" cy="108123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ko-KR" altLang="en-US" b="0" dirty="0">
                    <a:latin typeface="+mn-ea"/>
                  </a:rPr>
                  <a:t>두 컬럼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ko-KR" b="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ko-KR" altLang="en-US" b="0" dirty="0">
                    <a:latin typeface="+mn-ea"/>
                  </a:rPr>
                  <a:t> 사이의 상관관계를 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𝑐𝑜𝑟𝑟</m:t>
                    </m:r>
                    <m:r>
                      <a:rPr kumimoji="0" lang="en-US" altLang="ko-KR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0" lang="en-US" altLang="ko-KR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ko-KR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ko-KR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0" lang="en-US" altLang="ko-KR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ko-KR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ko-KR" altLang="en-US" b="0" i="1" dirty="0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kumimoji="0" lang="ko-KR" altLang="en-US" b="0" dirty="0">
                    <a:latin typeface="+mn-ea"/>
                  </a:rPr>
                  <a:t>고 할 때</a:t>
                </a:r>
                <a:r>
                  <a:rPr kumimoji="0" lang="en-US" altLang="ko-KR" b="0" dirty="0">
                    <a:latin typeface="+mn-ea"/>
                  </a:rPr>
                  <a:t>, </a:t>
                </a:r>
                <a:r>
                  <a:rPr kumimoji="0" lang="ko-KR" altLang="en-US" b="0" dirty="0">
                    <a:latin typeface="+mn-ea"/>
                  </a:rPr>
                  <a:t>두 컬럼 사이의 거리를 </a:t>
                </a:r>
                <a14:m>
                  <m:oMath xmlns:m="http://schemas.openxmlformats.org/officeDocument/2006/math"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1−|</m:t>
                    </m:r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𝑐𝑜𝑟𝑟</m:t>
                    </m:r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kumimoji="0" lang="ko-KR" altLang="en-US" b="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kumimoji="0" lang="ko-KR" altLang="en-US" b="0" dirty="0">
                    <a:latin typeface="+mn-ea"/>
                  </a:rPr>
                  <a:t> 정의하면 컬럼들을 </a:t>
                </a:r>
                <a:r>
                  <a:rPr kumimoji="0" lang="ko-KR" altLang="en-US" b="0" dirty="0" err="1">
                    <a:latin typeface="+mn-ea"/>
                  </a:rPr>
                  <a:t>군집화할</a:t>
                </a:r>
                <a:r>
                  <a:rPr kumimoji="0" lang="ko-KR" altLang="en-US" b="0" dirty="0">
                    <a:latin typeface="+mn-ea"/>
                  </a:rPr>
                  <a:t> 수 있다</a:t>
                </a:r>
                <a:r>
                  <a:rPr kumimoji="0" lang="en-US" altLang="ko-KR" b="0" dirty="0">
                    <a:latin typeface="+mn-ea"/>
                  </a:rPr>
                  <a:t>. </a:t>
                </a:r>
                <a:r>
                  <a:rPr kumimoji="0" lang="ko-KR" altLang="en-US" b="0" dirty="0">
                    <a:latin typeface="+mn-ea"/>
                  </a:rPr>
                  <a:t>하지만</a:t>
                </a:r>
                <a:r>
                  <a:rPr kumimoji="0" lang="en-US" altLang="ko-KR" b="0" dirty="0">
                    <a:latin typeface="+mn-ea"/>
                  </a:rPr>
                  <a:t> </a:t>
                </a:r>
                <a:r>
                  <a:rPr kumimoji="0" lang="en-US" altLang="ko-KR" b="0" dirty="0" err="1">
                    <a:latin typeface="+mn-ea"/>
                  </a:rPr>
                  <a:t>Kmeans</a:t>
                </a:r>
                <a:r>
                  <a:rPr kumimoji="0" lang="en-US" altLang="ko-KR" b="0" dirty="0">
                    <a:latin typeface="+mn-ea"/>
                  </a:rPr>
                  <a:t> clustering, Hierarchical clustering </a:t>
                </a:r>
                <a:r>
                  <a:rPr kumimoji="0" lang="ko-KR" altLang="en-US" b="0" dirty="0">
                    <a:latin typeface="+mn-ea"/>
                  </a:rPr>
                  <a:t>등으로는 앞서 언급한 두 무리의 컬럼 목록을 산출하기 어려움</a:t>
                </a:r>
                <a:r>
                  <a:rPr kumimoji="0" lang="en-US" altLang="ko-KR" b="0" dirty="0">
                    <a:latin typeface="+mn-ea"/>
                  </a:rPr>
                  <a:t>. </a:t>
                </a:r>
                <a:r>
                  <a:rPr kumimoji="0" lang="ko-KR" altLang="en-US" b="0" dirty="0">
                    <a:latin typeface="+mn-ea"/>
                  </a:rPr>
                  <a:t>따라서</a:t>
                </a:r>
                <a:r>
                  <a:rPr kumimoji="0" lang="en-US" altLang="ko-KR" b="0" dirty="0">
                    <a:latin typeface="+mn-ea"/>
                  </a:rPr>
                  <a:t>, </a:t>
                </a:r>
                <a:r>
                  <a:rPr kumimoji="0" lang="ko-KR" altLang="en-US" b="0" dirty="0">
                    <a:latin typeface="+mn-ea"/>
                  </a:rPr>
                  <a:t>두 컬럼</a:t>
                </a:r>
                <a:r>
                  <a:rPr kumimoji="0" lang="en-US" altLang="ko-KR" b="0" dirty="0">
                    <a:latin typeface="+mn-ea"/>
                  </a:rPr>
                  <a:t> ‘</a:t>
                </a:r>
                <a:r>
                  <a:rPr kumimoji="0" lang="ko-KR" altLang="en-US" b="0" dirty="0">
                    <a:latin typeface="+mn-ea"/>
                  </a:rPr>
                  <a:t>발전기 출력</a:t>
                </a:r>
                <a:r>
                  <a:rPr kumimoji="0" lang="en-US" altLang="ko-KR" b="0" dirty="0">
                    <a:latin typeface="+mn-ea"/>
                  </a:rPr>
                  <a:t>’, ‘DGAN </a:t>
                </a:r>
                <a:r>
                  <a:rPr kumimoji="0" lang="ko-KR" altLang="en-US" b="0" dirty="0">
                    <a:latin typeface="+mn-ea"/>
                  </a:rPr>
                  <a:t>유량</a:t>
                </a:r>
                <a:r>
                  <a:rPr kumimoji="0" lang="en-US" altLang="ko-KR" b="0" dirty="0">
                    <a:latin typeface="+mn-ea"/>
                  </a:rPr>
                  <a:t>’</a:t>
                </a:r>
                <a:r>
                  <a:rPr kumimoji="0" lang="ko-KR" altLang="en-US" b="0" dirty="0">
                    <a:latin typeface="+mn-ea"/>
                  </a:rPr>
                  <a:t>을 중심으로 거리가 가까운 </a:t>
                </a:r>
                <a:r>
                  <a:rPr kumimoji="0" lang="en-US" altLang="ko-KR" b="0" dirty="0">
                    <a:latin typeface="+mn-ea"/>
                  </a:rPr>
                  <a:t>(</a:t>
                </a:r>
                <a:r>
                  <a:rPr kumimoji="0" lang="ko-KR" altLang="en-US" b="0" dirty="0">
                    <a:latin typeface="+mn-ea"/>
                  </a:rPr>
                  <a:t>상관도가 높은</a:t>
                </a:r>
                <a:r>
                  <a:rPr kumimoji="0" lang="en-US" altLang="ko-KR" b="0" dirty="0">
                    <a:latin typeface="+mn-ea"/>
                  </a:rPr>
                  <a:t>) </a:t>
                </a:r>
                <a:r>
                  <a:rPr kumimoji="0" lang="ko-KR" altLang="en-US" b="0" dirty="0">
                    <a:latin typeface="+mn-ea"/>
                  </a:rPr>
                  <a:t>컬럼들을 각각 군집하고</a:t>
                </a:r>
                <a:r>
                  <a:rPr kumimoji="0" lang="en-US" altLang="ko-KR" b="0" dirty="0">
                    <a:latin typeface="+mn-ea"/>
                  </a:rPr>
                  <a:t>, </a:t>
                </a:r>
                <a:r>
                  <a:rPr kumimoji="0" lang="ko-KR" altLang="en-US" b="0" dirty="0">
                    <a:latin typeface="+mn-ea"/>
                  </a:rPr>
                  <a:t>다만 두 컬럼 모두와 상관도가 높지 않은 경우</a:t>
                </a:r>
                <a:r>
                  <a:rPr kumimoji="0" lang="en-US" altLang="ko-KR" b="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&lt;0.7</m:t>
                    </m:r>
                  </m:oMath>
                </a14:m>
                <a:r>
                  <a:rPr kumimoji="0" lang="en-US" altLang="ko-KR" b="0" dirty="0">
                    <a:latin typeface="+mn-ea"/>
                  </a:rPr>
                  <a:t>)</a:t>
                </a:r>
                <a:r>
                  <a:rPr kumimoji="0" lang="ko-KR" altLang="en-US" b="0" dirty="0">
                    <a:latin typeface="+mn-ea"/>
                  </a:rPr>
                  <a:t>에는 별도의 군집에 포함시킴</a:t>
                </a:r>
                <a:r>
                  <a:rPr kumimoji="0" lang="en-US" altLang="ko-KR" b="0" dirty="0">
                    <a:latin typeface="+mn-ea"/>
                  </a:rPr>
                  <a:t>.</a:t>
                </a:r>
                <a:endParaRPr kumimoji="0" lang="ko-KR" altLang="en-US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BD533264-B73A-4ADE-35A6-BF975B8A0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0" y="973705"/>
                <a:ext cx="9432480" cy="1081237"/>
              </a:xfrm>
              <a:prstGeom prst="rect">
                <a:avLst/>
              </a:prstGeom>
              <a:blipFill>
                <a:blip r:embed="rId3"/>
                <a:stretch>
                  <a:fillRect l="-388" t="-22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69C5DC47-6F32-A69B-3B33-45E10ED5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90" y="2054942"/>
            <a:ext cx="3693830" cy="43678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4CFDD7-220F-EF89-F072-0790B040C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74" y="2681369"/>
            <a:ext cx="3641311" cy="29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87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472B-EECD-29FC-F5A3-A600D7E3F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44BCB-F169-13D8-6568-45F3DE3A9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상관관계에 따른 컬럼 군집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8880AB-94DD-8392-CCD0-823B48B2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조업현황 상관도 분석 </a:t>
            </a:r>
            <a:r>
              <a:rPr lang="en-US" altLang="ko-KR" dirty="0"/>
              <a:t>(4/6)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CD12A6D-E13B-F381-3455-F625888A2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3381E577-37EA-C513-C8DE-C65DBF1393C4}"/>
              </a:ext>
            </a:extLst>
          </p:cNvPr>
          <p:cNvSpPr txBox="1">
            <a:spLocks/>
          </p:cNvSpPr>
          <p:nvPr/>
        </p:nvSpPr>
        <p:spPr>
          <a:xfrm>
            <a:off x="200470" y="973705"/>
            <a:ext cx="9432480" cy="108123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 dirty="0">
                <a:latin typeface="+mn-ea"/>
              </a:rPr>
              <a:t>발전기의 출력량에 따라 연료량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 err="1">
                <a:latin typeface="+mn-ea"/>
              </a:rPr>
              <a:t>연료발열량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>
                <a:latin typeface="+mn-ea"/>
              </a:rPr>
              <a:t>공기 공급량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>
                <a:latin typeface="+mn-ea"/>
              </a:rPr>
              <a:t>배기가스 유량 등이 결정되므로 이 값들은 함께 행동하는 것이 당연함</a:t>
            </a:r>
            <a:r>
              <a:rPr kumimoji="0" lang="en-US" altLang="ko-KR" b="0" dirty="0">
                <a:latin typeface="+mn-ea"/>
              </a:rPr>
              <a:t>.</a:t>
            </a:r>
          </a:p>
          <a:p>
            <a:r>
              <a:rPr kumimoji="0" lang="ko-KR" altLang="en-US" b="0" dirty="0">
                <a:latin typeface="+mn-ea"/>
              </a:rPr>
              <a:t>한편</a:t>
            </a:r>
            <a:r>
              <a:rPr kumimoji="0" lang="en-US" altLang="ko-KR" b="0" dirty="0">
                <a:latin typeface="+mn-ea"/>
              </a:rPr>
              <a:t>, manifolds </a:t>
            </a:r>
            <a:r>
              <a:rPr kumimoji="0" lang="ko-KR" altLang="en-US" b="0" dirty="0">
                <a:latin typeface="+mn-ea"/>
              </a:rPr>
              <a:t>차압 </a:t>
            </a:r>
            <a:r>
              <a:rPr kumimoji="0" lang="en-US" altLang="ko-KR" b="0" dirty="0">
                <a:latin typeface="+mn-ea"/>
              </a:rPr>
              <a:t>(primary/secondary),  NPR manifolds (primary/secondary) </a:t>
            </a:r>
            <a:r>
              <a:rPr kumimoji="0" lang="ko-KR" altLang="en-US" b="0" dirty="0">
                <a:latin typeface="+mn-ea"/>
              </a:rPr>
              <a:t>등의 값이 </a:t>
            </a:r>
            <a:r>
              <a:rPr kumimoji="0" lang="en-US" altLang="ko-KR" b="0" dirty="0">
                <a:latin typeface="+mn-ea"/>
              </a:rPr>
              <a:t>DGAN </a:t>
            </a:r>
            <a:r>
              <a:rPr kumimoji="0" lang="ko-KR" altLang="en-US" b="0" dirty="0">
                <a:latin typeface="+mn-ea"/>
              </a:rPr>
              <a:t>유량과 비슷한 트렌드를 가지는 것이 관찰됨</a:t>
            </a:r>
            <a:r>
              <a:rPr kumimoji="0" lang="en-US" altLang="ko-KR" b="0" dirty="0">
                <a:latin typeface="+mn-ea"/>
              </a:rPr>
              <a:t>.</a:t>
            </a:r>
            <a:endParaRPr kumimoji="0" lang="ko-KR" altLang="en-US" b="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107F87-08D8-F817-9DDC-EC7E88F0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0" y="2054942"/>
            <a:ext cx="3693830" cy="43678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FEEE02-77BC-6215-1DEE-390BFA39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74" y="2681369"/>
            <a:ext cx="3641311" cy="29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5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12D3D-D329-B7BF-EC13-A2024A9C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AED015-05EB-1961-A48F-784DCD721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상관관계에 따른 컬럼 군집 결과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전체 추세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5F3187-0FFF-44CD-5DA7-C0557643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조업현황 상관도 분석 </a:t>
            </a:r>
            <a:r>
              <a:rPr lang="en-US" altLang="ko-KR" dirty="0"/>
              <a:t>(5/6)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5224F-9304-3DA7-8DC0-FFC39D80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E0BF5D-0680-1DF8-7058-1B200EDE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" y="1862944"/>
            <a:ext cx="4872643" cy="19790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D3D3DA-B362-4D61-BC38-345F6B5A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93707"/>
            <a:ext cx="4872644" cy="22225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551EBE-F117-960F-22E4-4388D8B00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770" y="1937072"/>
            <a:ext cx="5036873" cy="22225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4AD44A-4D29-88E3-D08F-7E2A8E5BB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645" y="4318976"/>
            <a:ext cx="4934096" cy="1960640"/>
          </a:xfrm>
          <a:prstGeom prst="rect">
            <a:avLst/>
          </a:prstGeom>
        </p:spPr>
      </p:pic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A4F4B70E-56DE-9D9F-6F4A-58A277394551}"/>
              </a:ext>
            </a:extLst>
          </p:cNvPr>
          <p:cNvSpPr txBox="1">
            <a:spLocks/>
          </p:cNvSpPr>
          <p:nvPr/>
        </p:nvSpPr>
        <p:spPr>
          <a:xfrm>
            <a:off x="200470" y="973706"/>
            <a:ext cx="9432480" cy="571616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 dirty="0">
                <a:latin typeface="+mn-ea"/>
              </a:rPr>
              <a:t>왼쪽 </a:t>
            </a:r>
            <a:r>
              <a:rPr kumimoji="0" lang="en-US" altLang="ko-KR" b="0" dirty="0">
                <a:latin typeface="+mn-ea"/>
              </a:rPr>
              <a:t>: ‘</a:t>
            </a:r>
            <a:r>
              <a:rPr kumimoji="0" lang="ko-KR" altLang="en-US" b="0" dirty="0">
                <a:latin typeface="+mn-ea"/>
              </a:rPr>
              <a:t>발전기 출력</a:t>
            </a:r>
            <a:r>
              <a:rPr kumimoji="0" lang="en-US" altLang="ko-KR" b="0" dirty="0">
                <a:latin typeface="+mn-ea"/>
              </a:rPr>
              <a:t>’</a:t>
            </a:r>
            <a:r>
              <a:rPr kumimoji="0" lang="ko-KR" altLang="en-US" b="0" dirty="0">
                <a:latin typeface="+mn-ea"/>
              </a:rPr>
              <a:t>과 유사한 컬럼들의 트렌드 차트</a:t>
            </a:r>
            <a:endParaRPr kumimoji="0" lang="en-US" altLang="ko-KR" b="0" dirty="0">
              <a:latin typeface="+mn-ea"/>
            </a:endParaRPr>
          </a:p>
          <a:p>
            <a:r>
              <a:rPr kumimoji="0" lang="ko-KR" altLang="en-US" b="0" dirty="0">
                <a:latin typeface="+mn-ea"/>
              </a:rPr>
              <a:t>오른쪽 </a:t>
            </a:r>
            <a:r>
              <a:rPr kumimoji="0" lang="en-US" altLang="ko-KR" b="0" dirty="0">
                <a:latin typeface="+mn-ea"/>
              </a:rPr>
              <a:t>: ‘DGAN </a:t>
            </a:r>
            <a:r>
              <a:rPr kumimoji="0" lang="ko-KR" altLang="en-US" b="0" dirty="0">
                <a:latin typeface="+mn-ea"/>
              </a:rPr>
              <a:t>유량</a:t>
            </a:r>
            <a:r>
              <a:rPr kumimoji="0" lang="en-US" altLang="ko-KR" b="0" dirty="0">
                <a:latin typeface="+mn-ea"/>
              </a:rPr>
              <a:t>’</a:t>
            </a:r>
            <a:r>
              <a:rPr kumimoji="0" lang="ko-KR" altLang="en-US" b="0" dirty="0">
                <a:latin typeface="+mn-ea"/>
              </a:rPr>
              <a:t>과 유사한 컬럼들의 트렌드 차트</a:t>
            </a:r>
          </a:p>
        </p:txBody>
      </p:sp>
    </p:spTree>
    <p:extLst>
      <p:ext uri="{BB962C8B-B14F-4D97-AF65-F5344CB8AC3E}">
        <p14:creationId xmlns:p14="http://schemas.microsoft.com/office/powerpoint/2010/main" val="2307464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B446B-AC88-B988-D44A-7DC47D75B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AD1126-C5CB-0A25-DDAF-717F3EE92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상관관계에 따른 컬럼 군집 결과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확대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F80383F-2C1B-9AE8-A0D6-F0C36879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조업현황 상관도 분석 </a:t>
            </a:r>
            <a:r>
              <a:rPr lang="en-US" altLang="ko-KR" dirty="0"/>
              <a:t>(6/6)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D8BAE4-0194-0FCF-8A35-EF7D86445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서부발전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A3CD288C-7BEC-C478-3C12-113FE0A3F27A}"/>
              </a:ext>
            </a:extLst>
          </p:cNvPr>
          <p:cNvSpPr txBox="1">
            <a:spLocks/>
          </p:cNvSpPr>
          <p:nvPr/>
        </p:nvSpPr>
        <p:spPr>
          <a:xfrm>
            <a:off x="200470" y="973706"/>
            <a:ext cx="9432480" cy="571616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 dirty="0">
                <a:latin typeface="+mn-ea"/>
              </a:rPr>
              <a:t>왼쪽 </a:t>
            </a:r>
            <a:r>
              <a:rPr kumimoji="0" lang="en-US" altLang="ko-KR" b="0" dirty="0">
                <a:latin typeface="+mn-ea"/>
              </a:rPr>
              <a:t>: ‘</a:t>
            </a:r>
            <a:r>
              <a:rPr kumimoji="0" lang="ko-KR" altLang="en-US" b="0" dirty="0">
                <a:latin typeface="+mn-ea"/>
              </a:rPr>
              <a:t>발전기 출력</a:t>
            </a:r>
            <a:r>
              <a:rPr kumimoji="0" lang="en-US" altLang="ko-KR" b="0" dirty="0">
                <a:latin typeface="+mn-ea"/>
              </a:rPr>
              <a:t>’</a:t>
            </a:r>
            <a:r>
              <a:rPr kumimoji="0" lang="ko-KR" altLang="en-US" b="0" dirty="0">
                <a:latin typeface="+mn-ea"/>
              </a:rPr>
              <a:t>과 유사한 컬럼들의 트렌드 차트</a:t>
            </a:r>
            <a:endParaRPr kumimoji="0" lang="en-US" altLang="ko-KR" b="0" dirty="0">
              <a:latin typeface="+mn-ea"/>
            </a:endParaRPr>
          </a:p>
          <a:p>
            <a:r>
              <a:rPr kumimoji="0" lang="ko-KR" altLang="en-US" b="0" dirty="0">
                <a:latin typeface="+mn-ea"/>
              </a:rPr>
              <a:t>오른쪽 </a:t>
            </a:r>
            <a:r>
              <a:rPr kumimoji="0" lang="en-US" altLang="ko-KR" b="0" dirty="0">
                <a:latin typeface="+mn-ea"/>
              </a:rPr>
              <a:t>: ‘DGAN </a:t>
            </a:r>
            <a:r>
              <a:rPr kumimoji="0" lang="ko-KR" altLang="en-US" b="0" dirty="0">
                <a:latin typeface="+mn-ea"/>
              </a:rPr>
              <a:t>유량</a:t>
            </a:r>
            <a:r>
              <a:rPr kumimoji="0" lang="en-US" altLang="ko-KR" b="0" dirty="0">
                <a:latin typeface="+mn-ea"/>
              </a:rPr>
              <a:t>’</a:t>
            </a:r>
            <a:r>
              <a:rPr kumimoji="0" lang="ko-KR" altLang="en-US" b="0" dirty="0">
                <a:latin typeface="+mn-ea"/>
              </a:rPr>
              <a:t>과 유사한 컬럼들의 트렌드 차트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7B824-BF33-A058-8380-F2736F427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9" y="1545322"/>
            <a:ext cx="8912942" cy="47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D7FC-06CC-6340-4496-B815D25F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112857-61C3-CF16-AB42-996E35E2A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주성분 분석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(2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차원 시각화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4EB6B02-A596-7E94-7154-21946216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(1/9)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70FC417-3E79-2247-7EE1-5AFD8AF4E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F3C76370-81EE-67AC-ACD4-015F5F7D8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1" y="1025191"/>
            <a:ext cx="695733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ea"/>
                <a:ea typeface="+mn-ea"/>
              </a:rPr>
              <a:t>PCA</a:t>
            </a:r>
            <a:r>
              <a:rPr lang="ko-KR" altLang="en-US" sz="1400" b="0" dirty="0">
                <a:latin typeface="+mn-ea"/>
                <a:ea typeface="+mn-ea"/>
              </a:rPr>
              <a:t>를 통한 시각화 </a:t>
            </a:r>
            <a:r>
              <a:rPr lang="en-US" altLang="ko-KR" sz="1400" b="0" dirty="0">
                <a:latin typeface="+mn-ea"/>
                <a:ea typeface="+mn-ea"/>
              </a:rPr>
              <a:t>(</a:t>
            </a:r>
            <a:r>
              <a:rPr lang="ko-KR" altLang="en-US" sz="1400" b="0" dirty="0">
                <a:latin typeface="+mn-ea"/>
                <a:ea typeface="+mn-ea"/>
              </a:rPr>
              <a:t>두 개의 주성분</a:t>
            </a:r>
            <a:r>
              <a:rPr lang="en-US" altLang="ko-KR" sz="1400" b="0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sz="1400" b="0" dirty="0">
                <a:latin typeface="+mn-ea"/>
                <a:ea typeface="+mn-ea"/>
              </a:rPr>
              <a:t>세 개의 뚜렷한 군이 관찰됨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414BC-9DDA-EF87-5062-2721FCEC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1673764"/>
            <a:ext cx="9197836" cy="44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41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7C9F7-E0F5-C49A-B8F7-D44955ED9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11A91A7-87F3-DDB0-5818-D62362FF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0" y="2057202"/>
            <a:ext cx="8042365" cy="403034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8CB6FF9-18C3-E90F-5D57-1162ECC8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(2/9)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47FFE-7E33-3334-C3E7-E417C742C7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00D56E9F-439E-7426-BDD0-382FB2F0F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15860"/>
            <a:ext cx="78281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ea"/>
              </a:rPr>
              <a:t>PCA</a:t>
            </a:r>
            <a:r>
              <a:rPr lang="ko-KR" altLang="en-US" sz="1400" b="0" dirty="0">
                <a:latin typeface="+mn-ea"/>
              </a:rPr>
              <a:t>를 통한 시각화 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>
                <a:latin typeface="+mn-ea"/>
              </a:rPr>
              <a:t>세 개의 주성분</a:t>
            </a:r>
            <a:r>
              <a:rPr lang="en-US" altLang="ko-KR" sz="1400" b="0" dirty="0">
                <a:latin typeface="+mn-ea"/>
              </a:rPr>
              <a:t>)</a:t>
            </a:r>
          </a:p>
          <a:p>
            <a:pPr lvl="1"/>
            <a:r>
              <a:rPr lang="ko-KR" altLang="en-US" sz="1400" b="0" dirty="0">
                <a:latin typeface="+mn-ea"/>
              </a:rPr>
              <a:t>세 개의 뚜렷한 군이 관찰됨</a:t>
            </a:r>
            <a:r>
              <a:rPr lang="en-US" altLang="ko-KR" sz="1400" b="0" dirty="0">
                <a:latin typeface="+mn-ea"/>
              </a:rPr>
              <a:t>.</a:t>
            </a:r>
          </a:p>
          <a:p>
            <a:pPr lvl="1"/>
            <a:r>
              <a:rPr lang="ko-KR" altLang="en-US" sz="1400" b="0" dirty="0">
                <a:latin typeface="+mn-ea"/>
              </a:rPr>
              <a:t>뒤따른 군집화 결과도 소급하여 적용함</a:t>
            </a:r>
            <a:r>
              <a:rPr lang="en-US" altLang="ko-KR" sz="1400" b="0" dirty="0">
                <a:latin typeface="+mn-ea"/>
              </a:rPr>
              <a:t>.</a:t>
            </a:r>
            <a:endParaRPr lang="en-US" altLang="ko-KR" sz="1200" b="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FF35D-ED22-2629-FC69-5CD98A148C34}"/>
              </a:ext>
            </a:extLst>
          </p:cNvPr>
          <p:cNvSpPr txBox="1"/>
          <p:nvPr/>
        </p:nvSpPr>
        <p:spPr>
          <a:xfrm>
            <a:off x="3928187" y="2547258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3, NOx </a:t>
            </a:r>
            <a:r>
              <a:rPr lang="ko-KR" altLang="en-US" dirty="0">
                <a:latin typeface="+mn-ea"/>
                <a:ea typeface="+mn-ea"/>
              </a:rPr>
              <a:t>보통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6A3B0-0E88-FA90-4AD9-F52B92EAD144}"/>
              </a:ext>
            </a:extLst>
          </p:cNvPr>
          <p:cNvSpPr txBox="1"/>
          <p:nvPr/>
        </p:nvSpPr>
        <p:spPr>
          <a:xfrm>
            <a:off x="1132736" y="4690944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1, NOx </a:t>
            </a:r>
            <a:r>
              <a:rPr lang="ko-KR" altLang="en-US" dirty="0">
                <a:latin typeface="+mn-ea"/>
                <a:ea typeface="+mn-ea"/>
              </a:rPr>
              <a:t>낮음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96C8B-1485-533F-00D9-9DF4F9F47FC4}"/>
              </a:ext>
            </a:extLst>
          </p:cNvPr>
          <p:cNvSpPr txBox="1"/>
          <p:nvPr/>
        </p:nvSpPr>
        <p:spPr>
          <a:xfrm>
            <a:off x="5124186" y="5148145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2, NOx </a:t>
            </a:r>
            <a:r>
              <a:rPr lang="ko-KR" altLang="en-US" dirty="0">
                <a:latin typeface="+mn-ea"/>
                <a:ea typeface="+mn-ea"/>
              </a:rPr>
              <a:t>높음</a:t>
            </a: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18884409-8A7C-030D-21CA-63A09FC6A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주성분 분석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(3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차원 시각화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5893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4E65-C286-DAE5-6F17-4CEDEEA1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12D07-ABC0-EF7F-4E56-0F3084224C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조업현황 군집화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E81C61-786D-8C25-7083-0FC3CA23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(3/9)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2AA6E00-B218-231F-0D1E-1A05DF0FA1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520BE088-32A3-97A8-D7A0-F241A50E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1" y="1025191"/>
            <a:ext cx="69573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군집에 따라 </a:t>
            </a:r>
            <a:r>
              <a:rPr lang="en-US" altLang="ko-KR" sz="1400" b="0" dirty="0">
                <a:latin typeface="+mn-ea"/>
              </a:rPr>
              <a:t>NOx </a:t>
            </a:r>
            <a:r>
              <a:rPr lang="ko-KR" altLang="en-US" sz="1400" b="0" dirty="0">
                <a:latin typeface="+mn-ea"/>
              </a:rPr>
              <a:t>농도가 분명히 구분됨</a:t>
            </a:r>
            <a:r>
              <a:rPr lang="en-US" altLang="ko-KR" sz="1400" b="0" dirty="0">
                <a:latin typeface="+mn-ea"/>
              </a:rPr>
              <a:t>.</a:t>
            </a:r>
          </a:p>
          <a:p>
            <a:pPr lvl="1"/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1(</a:t>
            </a:r>
            <a:r>
              <a:rPr lang="ko-KR" altLang="en-US" sz="1400" b="0" dirty="0">
                <a:latin typeface="+mn-ea"/>
              </a:rPr>
              <a:t>연두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낮음</a:t>
            </a:r>
            <a:r>
              <a:rPr lang="en-US" altLang="ko-KR" sz="1400" b="0" dirty="0">
                <a:latin typeface="+mn-ea"/>
              </a:rPr>
              <a:t> | </a:t>
            </a:r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2(</a:t>
            </a:r>
            <a:r>
              <a:rPr lang="ko-KR" altLang="en-US" sz="1400" b="0" dirty="0">
                <a:latin typeface="+mn-ea"/>
              </a:rPr>
              <a:t>파랑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높음</a:t>
            </a:r>
            <a:r>
              <a:rPr lang="en-US" altLang="ko-KR" sz="1400" b="0" dirty="0">
                <a:latin typeface="+mn-ea"/>
              </a:rPr>
              <a:t> | </a:t>
            </a:r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3(</a:t>
            </a:r>
            <a:r>
              <a:rPr lang="ko-KR" altLang="en-US" sz="1400" b="0" dirty="0">
                <a:latin typeface="+mn-ea"/>
              </a:rPr>
              <a:t>빨강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보통</a:t>
            </a:r>
            <a:endParaRPr lang="en-US" altLang="ko-KR" sz="1400" b="0" dirty="0">
              <a:latin typeface="+mn-ea"/>
            </a:endParaRPr>
          </a:p>
          <a:p>
            <a:pPr lvl="1"/>
            <a:r>
              <a:rPr lang="ko-KR" altLang="en-US" sz="1400" b="0" dirty="0">
                <a:latin typeface="+mn-ea"/>
              </a:rPr>
              <a:t>군집분석으로는 전체적인 경향을 알 수 있지만 더 세부적인 분석에는 한계가 있음</a:t>
            </a:r>
            <a:r>
              <a:rPr lang="en-US" altLang="ko-KR" sz="1400" b="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EBF1CA-93EC-B8DF-F521-7DAAFA75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0" y="1727408"/>
            <a:ext cx="7693439" cy="3776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A0D62-4D11-ED1C-1B48-C4C5D3E3435A}"/>
              </a:ext>
            </a:extLst>
          </p:cNvPr>
          <p:cNvSpPr txBox="1"/>
          <p:nvPr/>
        </p:nvSpPr>
        <p:spPr>
          <a:xfrm>
            <a:off x="6877213" y="3993501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군집</a:t>
            </a:r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DD874-B06E-4AF1-AC97-6C15B92CDFC7}"/>
              </a:ext>
            </a:extLst>
          </p:cNvPr>
          <p:cNvSpPr txBox="1"/>
          <p:nvPr/>
        </p:nvSpPr>
        <p:spPr>
          <a:xfrm>
            <a:off x="6555650" y="505571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군집</a:t>
            </a:r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7DA26-58A4-8120-590D-2B92847CACA0}"/>
              </a:ext>
            </a:extLst>
          </p:cNvPr>
          <p:cNvSpPr txBox="1"/>
          <p:nvPr/>
        </p:nvSpPr>
        <p:spPr>
          <a:xfrm>
            <a:off x="3758157" y="244151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군집</a:t>
            </a:r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0708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38FC2-7422-C8CA-D81B-7E78F97F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9ACCA9-CE4F-C067-0FE4-3BE398BF51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조업현황 군집화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8FF03DB-3AD3-7D4E-60DA-D95352E9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(4/9)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5BA4BC-B892-9063-6F36-6601D73BB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CB137-9AE6-7CF2-D3E5-4F559A7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054092"/>
            <a:ext cx="8649402" cy="4272416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8D0EA6FE-EA25-2DF6-3D87-FCD94EA4A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1" y="1025191"/>
            <a:ext cx="8464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군집에 따라 </a:t>
            </a:r>
            <a:r>
              <a:rPr lang="en-US" altLang="ko-KR" sz="1400" b="0" dirty="0">
                <a:latin typeface="+mn-ea"/>
              </a:rPr>
              <a:t>NOx </a:t>
            </a:r>
            <a:r>
              <a:rPr lang="ko-KR" altLang="en-US" sz="1400" b="0" dirty="0">
                <a:latin typeface="+mn-ea"/>
              </a:rPr>
              <a:t>농도가 분명히 구분됨</a:t>
            </a:r>
            <a:r>
              <a:rPr lang="en-US" altLang="ko-KR" sz="1400" b="0" dirty="0">
                <a:latin typeface="+mn-ea"/>
              </a:rPr>
              <a:t>.</a:t>
            </a:r>
          </a:p>
          <a:p>
            <a:pPr lvl="1"/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1(</a:t>
            </a:r>
            <a:r>
              <a:rPr lang="ko-KR" altLang="en-US" sz="1400" b="0" dirty="0">
                <a:latin typeface="+mn-ea"/>
              </a:rPr>
              <a:t>연두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낮음</a:t>
            </a:r>
            <a:r>
              <a:rPr lang="en-US" altLang="ko-KR" sz="1400" b="0" dirty="0">
                <a:latin typeface="+mn-ea"/>
              </a:rPr>
              <a:t> | </a:t>
            </a:r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2(</a:t>
            </a:r>
            <a:r>
              <a:rPr lang="ko-KR" altLang="en-US" sz="1400" b="0" dirty="0">
                <a:latin typeface="+mn-ea"/>
              </a:rPr>
              <a:t>파랑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높음</a:t>
            </a:r>
            <a:r>
              <a:rPr lang="en-US" altLang="ko-KR" sz="1400" b="0" dirty="0">
                <a:latin typeface="+mn-ea"/>
              </a:rPr>
              <a:t> | </a:t>
            </a:r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3(</a:t>
            </a:r>
            <a:r>
              <a:rPr lang="ko-KR" altLang="en-US" sz="1400" b="0" dirty="0">
                <a:latin typeface="+mn-ea"/>
              </a:rPr>
              <a:t>빨강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보통</a:t>
            </a:r>
            <a:endParaRPr lang="en-US" altLang="ko-KR" sz="1400" b="0" dirty="0">
              <a:latin typeface="+mn-ea"/>
            </a:endParaRPr>
          </a:p>
          <a:p>
            <a:pPr lvl="1"/>
            <a:r>
              <a:rPr lang="ko-KR" altLang="en-US" sz="1400" b="0" dirty="0">
                <a:latin typeface="+mn-ea"/>
              </a:rPr>
              <a:t>군집분석으로는 전체적인 경향을 알 수 있지만 더 세부적인 분석에는 한계가 있음</a:t>
            </a:r>
            <a:r>
              <a:rPr lang="en-US" altLang="ko-KR" sz="1400" b="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4107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8DE0D-4499-1193-9836-DDDBB6E7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8C0E56-858C-171A-90A6-6B826A9EB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조업현황 군집화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3198CA-BE28-E006-4669-8586C43C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(5/9)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00875B-2F6C-BBE8-BC65-6F37009EB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8BD0D86-6D4A-5DD6-4E12-86AB1552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1" y="1025191"/>
            <a:ext cx="84649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군집에 따라 </a:t>
            </a:r>
            <a:r>
              <a:rPr lang="en-US" altLang="ko-KR" sz="1400" b="0" dirty="0">
                <a:latin typeface="+mn-ea"/>
              </a:rPr>
              <a:t>NOx </a:t>
            </a:r>
            <a:r>
              <a:rPr lang="ko-KR" altLang="en-US" sz="1400" b="0" dirty="0">
                <a:latin typeface="+mn-ea"/>
              </a:rPr>
              <a:t>농도가 분명히 구분됨</a:t>
            </a:r>
            <a:r>
              <a:rPr lang="en-US" altLang="ko-KR" sz="1400" b="0" dirty="0">
                <a:latin typeface="+mn-ea"/>
              </a:rPr>
              <a:t>.</a:t>
            </a:r>
          </a:p>
          <a:p>
            <a:pPr lvl="1"/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1(</a:t>
            </a:r>
            <a:r>
              <a:rPr lang="ko-KR" altLang="en-US" sz="1400" b="0" dirty="0">
                <a:latin typeface="+mn-ea"/>
              </a:rPr>
              <a:t>빨강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낮음</a:t>
            </a:r>
            <a:r>
              <a:rPr lang="en-US" altLang="ko-KR" sz="1400" b="0" dirty="0">
                <a:latin typeface="+mn-ea"/>
              </a:rPr>
              <a:t> | </a:t>
            </a:r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2(</a:t>
            </a:r>
            <a:r>
              <a:rPr lang="ko-KR" altLang="en-US" sz="1400" b="0" dirty="0">
                <a:latin typeface="+mn-ea"/>
              </a:rPr>
              <a:t>파랑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높음</a:t>
            </a:r>
            <a:r>
              <a:rPr lang="en-US" altLang="ko-KR" sz="1400" b="0" dirty="0">
                <a:latin typeface="+mn-ea"/>
              </a:rPr>
              <a:t> | </a:t>
            </a:r>
            <a:r>
              <a:rPr lang="ko-KR" altLang="en-US" sz="1400" b="0" dirty="0">
                <a:latin typeface="+mn-ea"/>
              </a:rPr>
              <a:t>군집 </a:t>
            </a:r>
            <a:r>
              <a:rPr lang="en-US" altLang="ko-KR" sz="1400" b="0" dirty="0">
                <a:latin typeface="+mn-ea"/>
              </a:rPr>
              <a:t>3(</a:t>
            </a:r>
            <a:r>
              <a:rPr lang="ko-KR" altLang="en-US" sz="1400" b="0" dirty="0">
                <a:latin typeface="+mn-ea"/>
              </a:rPr>
              <a:t>연두</a:t>
            </a:r>
            <a:r>
              <a:rPr lang="en-US" altLang="ko-KR" sz="1400" b="0" dirty="0">
                <a:latin typeface="+mn-ea"/>
              </a:rPr>
              <a:t>) : Nox </a:t>
            </a:r>
            <a:r>
              <a:rPr lang="ko-KR" altLang="en-US" sz="1400" b="0" dirty="0">
                <a:latin typeface="+mn-ea"/>
              </a:rPr>
              <a:t>보통</a:t>
            </a:r>
            <a:endParaRPr lang="en-US" altLang="ko-KR" sz="1400" b="0" dirty="0">
              <a:latin typeface="+mn-ea"/>
            </a:endParaRPr>
          </a:p>
          <a:p>
            <a:pPr lvl="1"/>
            <a:r>
              <a:rPr lang="ko-KR" altLang="en-US" sz="1400" b="0" dirty="0">
                <a:latin typeface="+mn-ea"/>
              </a:rPr>
              <a:t>군집분석으로는 전체적인 경향을 알 수 있지만 더 세부적인 분석에는 한계가 있음</a:t>
            </a:r>
            <a:r>
              <a:rPr lang="en-US" altLang="ko-KR" sz="1400" b="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6DC068-A13C-6AEA-2E63-73832097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8" y="1965579"/>
            <a:ext cx="8133184" cy="41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3. 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수행절차</a:t>
            </a:r>
            <a:endParaRPr kumimoji="0" lang="en-US" altLang="ko-KR" sz="2000" dirty="0">
              <a:solidFill>
                <a:prstClr val="white"/>
              </a:solidFill>
              <a:latin typeface="맑은 고딕"/>
              <a:ea typeface="맑은 고딕"/>
              <a:cs typeface="Arial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88504" y="1451671"/>
            <a:ext cx="9243732" cy="4816419"/>
            <a:chOff x="684015" y="1655948"/>
            <a:chExt cx="9243732" cy="4816419"/>
          </a:xfrm>
        </p:grpSpPr>
        <p:sp>
          <p:nvSpPr>
            <p:cNvPr id="40" name="오각형 3"/>
            <p:cNvSpPr/>
            <p:nvPr/>
          </p:nvSpPr>
          <p:spPr bwMode="auto">
            <a:xfrm>
              <a:off x="684015" y="3427603"/>
              <a:ext cx="2242844" cy="647700"/>
            </a:xfrm>
            <a:prstGeom prst="homePlat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dirty="0" err="1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탐석적</a:t>
              </a:r>
              <a:r>
                <a:rPr lang="ko-KR" altLang="en-US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데이터 분석</a:t>
              </a:r>
            </a:p>
          </p:txBody>
        </p:sp>
        <p:sp>
          <p:nvSpPr>
            <p:cNvPr id="41" name="갈매기형 수장 4"/>
            <p:cNvSpPr/>
            <p:nvPr/>
          </p:nvSpPr>
          <p:spPr bwMode="auto">
            <a:xfrm>
              <a:off x="2666603" y="3429190"/>
              <a:ext cx="2594356" cy="647700"/>
            </a:xfrm>
            <a:prstGeom prst="chevron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강화학습 알고리즘 개발</a:t>
              </a:r>
              <a:endParaRPr lang="ko-KR" altLang="en-US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4" name="갈매기형 수장 5"/>
            <p:cNvSpPr/>
            <p:nvPr/>
          </p:nvSpPr>
          <p:spPr bwMode="auto">
            <a:xfrm>
              <a:off x="4998155" y="3427603"/>
              <a:ext cx="2594356" cy="647700"/>
            </a:xfrm>
            <a:prstGeom prst="chevron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72000" tIns="46800" rIns="72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훈련 및 최적정책 도출</a:t>
              </a:r>
            </a:p>
          </p:txBody>
        </p:sp>
        <p:sp>
          <p:nvSpPr>
            <p:cNvPr id="45" name="갈매기형 수장 6"/>
            <p:cNvSpPr/>
            <p:nvPr/>
          </p:nvSpPr>
          <p:spPr bwMode="auto">
            <a:xfrm>
              <a:off x="7333391" y="3432972"/>
              <a:ext cx="2594356" cy="647700"/>
            </a:xfrm>
            <a:prstGeom prst="chevron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72000" tIns="46800" rIns="72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시뮬레이션 및 적용</a:t>
              </a:r>
            </a:p>
          </p:txBody>
        </p: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>
              <a:off x="1246123" y="4779596"/>
              <a:ext cx="2938372" cy="1692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조업현황 분석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PCA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를 통한 조업현황 시각화</a:t>
              </a:r>
              <a:b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</a:b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변수간 상관관계 분석을 통한 인과관계 추정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상태변수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행동변수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목표변수 등 지정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변수간 </a:t>
              </a:r>
              <a:r>
                <a:rPr lang="en-US" altLang="ko-KR" sz="1000" dirty="0" err="1">
                  <a:latin typeface="맑은 고딕" pitchFamily="50" charset="-127"/>
                  <a:ea typeface="맑은 고딕" pitchFamily="50" charset="-127"/>
                  <a:cs typeface="좋은고딕 140"/>
                </a:rPr>
                <a:t>timelag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계산을 통한 시간차이 고려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안전 인자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(NPR,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발전기 출력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)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분석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NOx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농도 영향인자 파악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군집 형성 및 군집간 전이요인 분석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고농도 시점에 대한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case-study</a:t>
              </a: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  <a:cs typeface="좋은고딕 140"/>
                </a:rPr>
                <a:t>질소주입량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결정인자 파악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</p:txBody>
        </p:sp>
        <p:sp>
          <p:nvSpPr>
            <p:cNvPr id="48" name="TextBox 10"/>
            <p:cNvSpPr txBox="1">
              <a:spLocks noChangeArrowheads="1"/>
            </p:cNvSpPr>
            <p:nvPr/>
          </p:nvSpPr>
          <p:spPr bwMode="auto">
            <a:xfrm>
              <a:off x="2487412" y="1655948"/>
              <a:ext cx="4389291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강화학습 문제 정의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상태변수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행동변수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목표변수 등 지정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보상함수 설정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알고리즘 개발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연속행동공간에 맞는 알고리즘 선택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(DDPG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계열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)</a:t>
              </a: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알고리즘 생성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</p:txBody>
        </p:sp>
        <p:cxnSp>
          <p:nvCxnSpPr>
            <p:cNvPr id="49" name="직선 연결선 48"/>
            <p:cNvCxnSpPr>
              <a:cxnSpLocks/>
            </p:cNvCxnSpPr>
            <p:nvPr/>
          </p:nvCxnSpPr>
          <p:spPr bwMode="auto">
            <a:xfrm rot="5400000">
              <a:off x="1113306" y="4222077"/>
              <a:ext cx="676980" cy="3834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31"/>
            <p:cNvSpPr txBox="1">
              <a:spLocks noChangeArrowheads="1"/>
            </p:cNvSpPr>
            <p:nvPr/>
          </p:nvSpPr>
          <p:spPr bwMode="auto">
            <a:xfrm>
              <a:off x="5940598" y="4759052"/>
              <a:ext cx="3905771" cy="1046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정책 훈련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(policy training)</a:t>
              </a: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데이터 입력을 통한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actor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및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critic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네트워크 훈련 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보상 및 보상합의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  <a:cs typeface="좋은고딕 140"/>
                </a:rPr>
                <a:t>수렴성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조사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  <a:cs typeface="좋은고딕 140"/>
                </a:rPr>
                <a:t>하이퍼파라미터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조정을 통한 훈련 미세조정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다양한 상황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(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데이터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계절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시간간격 등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)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에서의 훈련 반복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계절별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최적 정책 도출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 bwMode="auto">
            <a:xfrm>
              <a:off x="1246123" y="4752284"/>
              <a:ext cx="2938372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cxnSpLocks/>
            </p:cNvCxnSpPr>
            <p:nvPr/>
          </p:nvCxnSpPr>
          <p:spPr bwMode="auto">
            <a:xfrm>
              <a:off x="6012607" y="4733272"/>
              <a:ext cx="2516447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>
            <a:cxnSpLocks/>
          </p:cNvCxnSpPr>
          <p:nvPr/>
        </p:nvCxnSpPr>
        <p:spPr bwMode="auto">
          <a:xfrm rot="5400000">
            <a:off x="5670323" y="4021074"/>
            <a:ext cx="676980" cy="3834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 bwMode="auto">
          <a:xfrm rot="16200000" flipH="1">
            <a:off x="2505686" y="2630157"/>
            <a:ext cx="676981" cy="5348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 bwMode="auto">
          <a:xfrm>
            <a:off x="2576736" y="2549246"/>
            <a:ext cx="2938372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</p:cNvCxnSpPr>
          <p:nvPr/>
        </p:nvCxnSpPr>
        <p:spPr bwMode="auto">
          <a:xfrm rot="16200000" flipH="1">
            <a:off x="6921655" y="2620297"/>
            <a:ext cx="676981" cy="5348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 bwMode="auto">
          <a:xfrm>
            <a:off x="6983180" y="2515673"/>
            <a:ext cx="2074276" cy="158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hlinkClick r:id="" action="ppaction://noaction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2" name="TextBox 31">
            <a:extLst>
              <a:ext uri="{FF2B5EF4-FFF2-40B4-BE49-F238E27FC236}">
                <a16:creationId xmlns:a16="http://schemas.microsoft.com/office/drawing/2014/main" id="{2BC420D6-86CA-3AF8-1F84-B7B632552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908" y="1683850"/>
            <a:ext cx="3189362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" indent="-85725" defTabSz="1127125" fontAlgn="ctr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  <a:cs typeface="좋은고딕 140"/>
              </a:rPr>
              <a:t>훈련 적용 시뮬레이션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좋은고딕 140"/>
            </a:endParaRPr>
          </a:p>
          <a:p>
            <a:pPr defTabSz="1127125" fontAlgn="ctr">
              <a:buClr>
                <a:srgbClr val="000000"/>
              </a:buClr>
              <a:buSzPct val="100000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rPr>
              <a:t>  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좋은고딕 140"/>
              </a:rPr>
              <a:t>공정상황과 유사한 상황 설계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cs typeface="좋은고딕 140"/>
            </a:endParaRPr>
          </a:p>
          <a:p>
            <a:pPr defTabSz="1127125" fontAlgn="ctr">
              <a:buClr>
                <a:srgbClr val="000000"/>
              </a:buClr>
              <a:buSzPct val="100000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rPr>
              <a:t>  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좋은고딕 140"/>
              </a:rPr>
              <a:t>도출된 최적정책을 시뮬레이션에 적용</a:t>
            </a:r>
            <a:endParaRPr lang="en-US" altLang="ko-KR" sz="800" dirty="0">
              <a:latin typeface="맑은 고딕" pitchFamily="50" charset="-127"/>
              <a:ea typeface="맑은 고딕" pitchFamily="50" charset="-127"/>
              <a:cs typeface="좋은고딕 140"/>
            </a:endParaRPr>
          </a:p>
          <a:p>
            <a:pPr marL="85725" indent="-85725" defTabSz="1127125" fontAlgn="ctr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  <a:cs typeface="좋은고딕 140"/>
              </a:rPr>
              <a:t>현장 적용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좋은고딕 14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강화학습 솔루션 개발 및 적용 절차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01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2C1B-5D05-D9E1-89B6-7092A41A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FFDD9F-A471-B774-AD17-9701122DC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다른 데이터로 군집화 재실행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일주일치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초 단위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F672AE-EDD2-B010-F672-179E6A90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(6/9)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D0E0C0-A705-F8E7-3A16-63FF4278C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BC9302C0-4CBE-4C43-95B8-D18D1542C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20405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  <a:ea typeface="+mn-ea"/>
              </a:rPr>
              <a:t>일주일치의 </a:t>
            </a:r>
            <a:r>
              <a:rPr lang="en-US" altLang="ko-KR" sz="1400" b="0" dirty="0">
                <a:latin typeface="+mn-ea"/>
                <a:ea typeface="+mn-ea"/>
              </a:rPr>
              <a:t>5</a:t>
            </a:r>
            <a:r>
              <a:rPr lang="ko-KR" altLang="en-US" sz="1400" b="0" dirty="0">
                <a:latin typeface="+mn-ea"/>
                <a:ea typeface="+mn-ea"/>
              </a:rPr>
              <a:t>초 단위 데이터 </a:t>
            </a:r>
            <a:r>
              <a:rPr lang="en-US" altLang="ko-KR" sz="1400" b="0" dirty="0">
                <a:latin typeface="+mn-ea"/>
                <a:ea typeface="+mn-ea"/>
              </a:rPr>
              <a:t>(604800</a:t>
            </a:r>
            <a:r>
              <a:rPr lang="ko-KR" altLang="en-US" sz="1400" b="0" dirty="0">
                <a:latin typeface="+mn-ea"/>
                <a:ea typeface="+mn-ea"/>
              </a:rPr>
              <a:t>개 행</a:t>
            </a:r>
            <a:r>
              <a:rPr lang="en-US" altLang="ko-KR" sz="1400" b="0" dirty="0">
                <a:latin typeface="+mn-ea"/>
                <a:ea typeface="+mn-ea"/>
              </a:rPr>
              <a:t>, 42</a:t>
            </a:r>
            <a:r>
              <a:rPr lang="ko-KR" altLang="en-US" sz="1400" b="0" dirty="0">
                <a:latin typeface="+mn-ea"/>
                <a:ea typeface="+mn-ea"/>
              </a:rPr>
              <a:t>개 열</a:t>
            </a:r>
            <a:r>
              <a:rPr lang="en-US" altLang="ko-KR" sz="1400" b="0" dirty="0">
                <a:latin typeface="+mn-ea"/>
                <a:ea typeface="+mn-ea"/>
              </a:rPr>
              <a:t>, 2025-02-17 ~ 2025-02-23)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  <a:ea typeface="+mn-ea"/>
              </a:rPr>
              <a:t>기본차트</a:t>
            </a:r>
            <a:r>
              <a:rPr lang="en-US" altLang="ko-KR" sz="1400" b="0" dirty="0">
                <a:latin typeface="+mn-ea"/>
                <a:ea typeface="+mn-ea"/>
              </a:rPr>
              <a:t> </a:t>
            </a:r>
            <a:r>
              <a:rPr lang="ko-KR" altLang="en-US" sz="1400" b="0" dirty="0">
                <a:latin typeface="+mn-ea"/>
                <a:ea typeface="+mn-ea"/>
              </a:rPr>
              <a:t>및 주성분분석은 유사한 결과가 도출됨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BFCB8-DF32-94AD-A61F-93B7CDFC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2" y="1693659"/>
            <a:ext cx="7907383" cy="37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2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21D8-03ED-384C-9D9D-C608BBAD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8126F5-D770-154D-21DE-F5F80082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80" y="2203269"/>
            <a:ext cx="5045370" cy="253939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42A4E4-8AA4-AC37-B789-12B2BBBE2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+mn-ea"/>
              </a:rPr>
              <a:t>다른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데이터로 군집화 재실행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일주일치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초 단위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F0C39B-B24A-ED53-A83F-6340F4C6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(7/9)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757D461-2A35-2096-78AA-98A778F26C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75DB3A24-89EA-2752-D9A1-C7FFA4F7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20405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일주일치의 </a:t>
            </a:r>
            <a:r>
              <a:rPr lang="en-US" altLang="ko-KR" sz="1400" b="0" dirty="0">
                <a:latin typeface="+mn-ea"/>
              </a:rPr>
              <a:t>5</a:t>
            </a:r>
            <a:r>
              <a:rPr lang="ko-KR" altLang="en-US" sz="1400" b="0" dirty="0">
                <a:latin typeface="+mn-ea"/>
              </a:rPr>
              <a:t>초 단위 데이터 </a:t>
            </a:r>
            <a:r>
              <a:rPr lang="en-US" altLang="ko-KR" sz="1400" b="0" dirty="0">
                <a:latin typeface="+mn-ea"/>
              </a:rPr>
              <a:t>(604800</a:t>
            </a:r>
            <a:r>
              <a:rPr lang="ko-KR" altLang="en-US" sz="1400" b="0" dirty="0">
                <a:latin typeface="+mn-ea"/>
              </a:rPr>
              <a:t>개 행</a:t>
            </a:r>
            <a:r>
              <a:rPr lang="en-US" altLang="ko-KR" sz="1400" b="0" dirty="0">
                <a:latin typeface="+mn-ea"/>
              </a:rPr>
              <a:t>, 42</a:t>
            </a:r>
            <a:r>
              <a:rPr lang="ko-KR" altLang="en-US" sz="1400" b="0" dirty="0">
                <a:latin typeface="+mn-ea"/>
              </a:rPr>
              <a:t>개 열</a:t>
            </a:r>
            <a:r>
              <a:rPr lang="en-US" altLang="ko-KR" sz="1400" b="0" dirty="0">
                <a:latin typeface="+mn-ea"/>
              </a:rPr>
              <a:t>, 2025-02-17 ~ 2025-02-23)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비슷한 결과가 도출됨</a:t>
            </a:r>
            <a:endParaRPr lang="en-US" altLang="ko-KR" sz="1400" b="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AAC98-62FB-E0E6-EBA1-E6FE95D3D881}"/>
              </a:ext>
            </a:extLst>
          </p:cNvPr>
          <p:cNvSpPr txBox="1"/>
          <p:nvPr/>
        </p:nvSpPr>
        <p:spPr>
          <a:xfrm>
            <a:off x="7837714" y="2203269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3, NOx </a:t>
            </a:r>
            <a:r>
              <a:rPr lang="ko-KR" altLang="en-US" dirty="0">
                <a:latin typeface="+mn-ea"/>
                <a:ea typeface="+mn-ea"/>
              </a:rPr>
              <a:t>보통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0A750-8B9F-31CC-1946-0C7E84ACA267}"/>
              </a:ext>
            </a:extLst>
          </p:cNvPr>
          <p:cNvSpPr txBox="1"/>
          <p:nvPr/>
        </p:nvSpPr>
        <p:spPr>
          <a:xfrm>
            <a:off x="5060925" y="4281638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1, NOx </a:t>
            </a:r>
            <a:r>
              <a:rPr lang="ko-KR" altLang="en-US" dirty="0">
                <a:latin typeface="+mn-ea"/>
                <a:ea typeface="+mn-ea"/>
              </a:rPr>
              <a:t>낮음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EC923-3DA9-5BCD-BB6E-EA72A3F97A20}"/>
              </a:ext>
            </a:extLst>
          </p:cNvPr>
          <p:cNvSpPr txBox="1"/>
          <p:nvPr/>
        </p:nvSpPr>
        <p:spPr>
          <a:xfrm>
            <a:off x="7718098" y="4127618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2, NOx </a:t>
            </a:r>
            <a:r>
              <a:rPr lang="ko-KR" altLang="en-US" dirty="0">
                <a:latin typeface="+mn-ea"/>
                <a:ea typeface="+mn-ea"/>
              </a:rPr>
              <a:t>높음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222ECC-0C60-8BCC-1166-B62A4BAC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90" y="2203269"/>
            <a:ext cx="4514313" cy="24152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9DAC08-0F99-7496-DFA0-3AD11830C958}"/>
              </a:ext>
            </a:extLst>
          </p:cNvPr>
          <p:cNvSpPr txBox="1"/>
          <p:nvPr/>
        </p:nvSpPr>
        <p:spPr>
          <a:xfrm>
            <a:off x="3301975" y="4343064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1, NOx </a:t>
            </a:r>
            <a:r>
              <a:rPr lang="ko-KR" altLang="en-US" dirty="0">
                <a:latin typeface="+mn-ea"/>
                <a:ea typeface="+mn-ea"/>
              </a:rPr>
              <a:t>낮음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AC6ABD-BE4E-3978-3009-82A2038FE40A}"/>
              </a:ext>
            </a:extLst>
          </p:cNvPr>
          <p:cNvSpPr txBox="1"/>
          <p:nvPr/>
        </p:nvSpPr>
        <p:spPr>
          <a:xfrm>
            <a:off x="151964" y="4083052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3, NOx </a:t>
            </a:r>
            <a:r>
              <a:rPr lang="ko-KR" altLang="en-US" dirty="0">
                <a:latin typeface="+mn-ea"/>
                <a:ea typeface="+mn-ea"/>
              </a:rPr>
              <a:t>보통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4023B-4CB5-FD9B-6762-23CA3A89D8E8}"/>
              </a:ext>
            </a:extLst>
          </p:cNvPr>
          <p:cNvSpPr txBox="1"/>
          <p:nvPr/>
        </p:nvSpPr>
        <p:spPr>
          <a:xfrm>
            <a:off x="1895796" y="2426093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군집 </a:t>
            </a:r>
            <a:r>
              <a:rPr lang="en-US" altLang="ko-KR" dirty="0">
                <a:latin typeface="+mn-ea"/>
                <a:ea typeface="+mn-ea"/>
              </a:rPr>
              <a:t>2, NOx </a:t>
            </a:r>
            <a:r>
              <a:rPr lang="ko-KR" altLang="en-US" dirty="0">
                <a:latin typeface="+mn-ea"/>
                <a:ea typeface="+mn-ea"/>
              </a:rPr>
              <a:t>높음</a:t>
            </a:r>
          </a:p>
        </p:txBody>
      </p:sp>
    </p:spTree>
    <p:extLst>
      <p:ext uri="{BB962C8B-B14F-4D97-AF65-F5344CB8AC3E}">
        <p14:creationId xmlns:p14="http://schemas.microsoft.com/office/powerpoint/2010/main" val="3440514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93473-A176-0F28-A3CE-9783AEBC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CF4D69-4CA7-0549-5CD9-DBF6A6D81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708" y="572858"/>
            <a:ext cx="9423242" cy="400110"/>
          </a:xfrm>
        </p:spPr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다른 데이터로 군집화 재실행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(6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개월치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분 단위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1B1E94-69AA-5AB5-5E96-63569348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(8/9)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BA9F601-9512-80D2-1AB3-2E5B18D4EE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80111991-CD20-3A41-D459-59B8DD130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20405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400" b="0" dirty="0">
                <a:latin typeface="+mn-ea"/>
              </a:rPr>
              <a:t>6</a:t>
            </a:r>
            <a:r>
              <a:rPr lang="ko-KR" altLang="en-US" sz="1400" b="0" dirty="0">
                <a:latin typeface="+mn-ea"/>
              </a:rPr>
              <a:t>개월치의 </a:t>
            </a:r>
            <a:r>
              <a:rPr lang="en-US" altLang="ko-KR" sz="1400" b="0" dirty="0">
                <a:latin typeface="+mn-ea"/>
              </a:rPr>
              <a:t>1</a:t>
            </a:r>
            <a:r>
              <a:rPr lang="ko-KR" altLang="en-US" sz="1400" b="0" dirty="0">
                <a:latin typeface="+mn-ea"/>
              </a:rPr>
              <a:t>분 단위 데이터 </a:t>
            </a:r>
            <a:r>
              <a:rPr lang="en-US" altLang="ko-KR" sz="1400" b="0" dirty="0">
                <a:latin typeface="+mn-ea"/>
              </a:rPr>
              <a:t>(199316</a:t>
            </a:r>
            <a:r>
              <a:rPr lang="ko-KR" altLang="en-US" sz="1400" b="0" dirty="0">
                <a:latin typeface="+mn-ea"/>
              </a:rPr>
              <a:t>개 행</a:t>
            </a:r>
            <a:r>
              <a:rPr lang="en-US" altLang="ko-KR" sz="1400" b="0" dirty="0">
                <a:latin typeface="+mn-ea"/>
              </a:rPr>
              <a:t>, 42</a:t>
            </a:r>
            <a:r>
              <a:rPr lang="ko-KR" altLang="en-US" sz="1400" b="0" dirty="0">
                <a:latin typeface="+mn-ea"/>
              </a:rPr>
              <a:t>개 열</a:t>
            </a:r>
            <a:r>
              <a:rPr lang="en-US" altLang="ko-KR" sz="1400" b="0" dirty="0">
                <a:latin typeface="+mn-ea"/>
              </a:rPr>
              <a:t>, 2024-10-01 ~ 2025-03-08)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주성분 분석 결과 이전과는 다르게 나타남</a:t>
            </a:r>
            <a:r>
              <a:rPr lang="en-US" altLang="ko-KR" sz="1400" b="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11781-798D-634F-550A-53283439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1994491"/>
            <a:ext cx="8367252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8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65A23-E751-38F9-7550-160407D58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495606-C9C7-DB6A-0CF6-CBEDADAD3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+mn-ea"/>
              </a:rPr>
              <a:t>다른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데이터로 군집화 재실행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일주일치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초 단위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7E5738-1187-4967-5072-3875547F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2.3 NOx </a:t>
            </a:r>
            <a:r>
              <a:rPr lang="ko-KR" altLang="en-US" dirty="0"/>
              <a:t>농도에 따른 군집 생성 및 분석 </a:t>
            </a:r>
            <a:r>
              <a:rPr lang="en-US" altLang="ko-KR" dirty="0"/>
              <a:t>(9/9)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0406F4-1998-C66C-DEEC-CAE571E0B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0C293CC2-5B6C-7713-2DB6-022A72E6D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20405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일주일치의 </a:t>
            </a:r>
            <a:r>
              <a:rPr lang="en-US" altLang="ko-KR" sz="1400" b="0" dirty="0">
                <a:latin typeface="+mn-ea"/>
              </a:rPr>
              <a:t>5</a:t>
            </a:r>
            <a:r>
              <a:rPr lang="ko-KR" altLang="en-US" sz="1400" b="0" dirty="0">
                <a:latin typeface="+mn-ea"/>
              </a:rPr>
              <a:t>초 단위 데이터 </a:t>
            </a:r>
            <a:r>
              <a:rPr lang="en-US" altLang="ko-KR" sz="1400" b="0" dirty="0">
                <a:latin typeface="+mn-ea"/>
              </a:rPr>
              <a:t>(604800</a:t>
            </a:r>
            <a:r>
              <a:rPr lang="ko-KR" altLang="en-US" sz="1400" b="0" dirty="0">
                <a:latin typeface="+mn-ea"/>
              </a:rPr>
              <a:t>개 행</a:t>
            </a:r>
            <a:r>
              <a:rPr lang="en-US" altLang="ko-KR" sz="1400" b="0" dirty="0">
                <a:latin typeface="+mn-ea"/>
              </a:rPr>
              <a:t>, 42</a:t>
            </a:r>
            <a:r>
              <a:rPr lang="ko-KR" altLang="en-US" sz="1400" b="0" dirty="0">
                <a:latin typeface="+mn-ea"/>
              </a:rPr>
              <a:t>개 열</a:t>
            </a:r>
            <a:r>
              <a:rPr lang="en-US" altLang="ko-KR" sz="1400" b="0" dirty="0">
                <a:latin typeface="+mn-ea"/>
              </a:rPr>
              <a:t>, 2025-02-17 ~ 2025-02-23)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이전과는 다른 결과가 도출됨</a:t>
            </a:r>
            <a:endParaRPr lang="en-US" altLang="ko-KR" sz="1400" b="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83526-7164-1013-DB8B-CF90334B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0" y="2111425"/>
            <a:ext cx="4650658" cy="22965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A26E7E-60AC-AE69-936D-C7034921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29" y="2308106"/>
            <a:ext cx="4650659" cy="241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2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A77A-F885-00BD-12A0-FF6547F88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E8C227-CF51-062A-1594-669162510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transition instance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1 (group 1 -&gt; group 3, Nox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증가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38B7256-83A6-CC2B-2EEA-538083E8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군집간 전이원인 분석 </a:t>
            </a:r>
            <a:r>
              <a:rPr lang="en-US" altLang="ko-KR" dirty="0"/>
              <a:t>(1/5)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51BDD7F-7404-0325-BE91-21FE7DAF1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1AA660AF-0075-C7F8-4EB5-B1E79A8F6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4232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다음 </a:t>
            </a:r>
            <a:r>
              <a:rPr lang="en-US" altLang="ko-KR" sz="1400" b="0" dirty="0">
                <a:latin typeface="+mn-ea"/>
              </a:rPr>
              <a:t>feature</a:t>
            </a:r>
            <a:r>
              <a:rPr lang="ko-KR" altLang="en-US" sz="1400" b="0" dirty="0">
                <a:latin typeface="+mn-ea"/>
              </a:rPr>
              <a:t>들이 전이의 원인이었을 가능성이 높음</a:t>
            </a:r>
            <a:r>
              <a:rPr lang="en-US" altLang="ko-KR" sz="1400" b="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연료대비 질소가스 주입비율</a:t>
            </a:r>
            <a:r>
              <a:rPr lang="en-US" altLang="ko-KR" sz="1400" dirty="0">
                <a:latin typeface="+mn-ea"/>
              </a:rPr>
              <a:t>, NPR Secondary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Manifold, NPR Primary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Manifold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가스터빈 후단 질소산화물 농도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가스터빈 후단 산소 농도</a:t>
            </a:r>
            <a:r>
              <a:rPr lang="en-US" altLang="ko-KR" sz="1400" b="0" dirty="0">
                <a:latin typeface="+mn-ea"/>
              </a:rPr>
              <a:t>, IBH </a:t>
            </a:r>
            <a:r>
              <a:rPr lang="ko-KR" altLang="en-US" sz="1400" b="0" dirty="0">
                <a:latin typeface="+mn-ea"/>
              </a:rPr>
              <a:t>밸브 개도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압축기 입구온도</a:t>
            </a:r>
            <a:r>
              <a:rPr lang="en-US" altLang="ko-KR" sz="1400" b="0" dirty="0">
                <a:latin typeface="+mn-ea"/>
              </a:rPr>
              <a:t>, Secondary manifold </a:t>
            </a:r>
            <a:r>
              <a:rPr lang="ko-KR" altLang="en-US" sz="1400" b="0" dirty="0">
                <a:latin typeface="+mn-ea"/>
              </a:rPr>
              <a:t>차압</a:t>
            </a:r>
            <a:r>
              <a:rPr lang="en-US" altLang="ko-KR" sz="1400" b="0" dirty="0">
                <a:latin typeface="+mn-ea"/>
              </a:rPr>
              <a:t>, Primary manifold </a:t>
            </a:r>
            <a:r>
              <a:rPr lang="ko-KR" altLang="en-US" sz="1400" b="0" dirty="0">
                <a:latin typeface="+mn-ea"/>
              </a:rPr>
              <a:t>차압 등</a:t>
            </a:r>
            <a:endParaRPr lang="en-US" altLang="ko-KR" sz="1400" b="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E8487C-453D-9C27-17F6-FC2A6A1DB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4" y="4244481"/>
            <a:ext cx="6553199" cy="23399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860919-FDF6-F03A-A1AE-BEB16227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723745"/>
            <a:ext cx="7229486" cy="25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3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1EEC-D74B-458C-03F5-C384E21CF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E42BB5-B578-7A17-B65A-583307223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transition instance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2 (group 1 -&gt; group 3, Nox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증가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957D8-BAF3-2202-13F3-78F31529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군집간 전이원인 분석 </a:t>
            </a:r>
            <a:r>
              <a:rPr lang="en-US" altLang="ko-KR" dirty="0"/>
              <a:t>(2/5)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3203FCC-E990-D17C-7EE5-316D635D23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02A3F62-CFDB-D672-BACF-D627252D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4232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다음 </a:t>
            </a:r>
            <a:r>
              <a:rPr lang="en-US" altLang="ko-KR" sz="1400" b="0" dirty="0">
                <a:latin typeface="+mn-ea"/>
              </a:rPr>
              <a:t>feature</a:t>
            </a:r>
            <a:r>
              <a:rPr lang="ko-KR" altLang="en-US" sz="1400" b="0" dirty="0">
                <a:latin typeface="+mn-ea"/>
              </a:rPr>
              <a:t>들이 전이의 원인이었을 가능성이 높음</a:t>
            </a:r>
            <a:r>
              <a:rPr lang="en-US" altLang="ko-KR" sz="1400" b="0" dirty="0">
                <a:latin typeface="+mn-ea"/>
              </a:rPr>
              <a:t>. (</a:t>
            </a:r>
            <a:r>
              <a:rPr lang="ko-KR" altLang="en-US" sz="1400" b="0" dirty="0">
                <a:latin typeface="+mn-ea"/>
              </a:rPr>
              <a:t>이전 </a:t>
            </a:r>
            <a:r>
              <a:rPr lang="en-US" altLang="ko-KR" sz="1400" b="0" dirty="0">
                <a:latin typeface="+mn-ea"/>
              </a:rPr>
              <a:t>instance</a:t>
            </a:r>
            <a:r>
              <a:rPr lang="ko-KR" altLang="en-US" sz="1400" b="0" dirty="0">
                <a:latin typeface="+mn-ea"/>
              </a:rPr>
              <a:t>와 동일</a:t>
            </a:r>
            <a:r>
              <a:rPr lang="en-US" altLang="ko-KR" sz="1400" b="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연료대비 질소가스 주입비율</a:t>
            </a:r>
            <a:r>
              <a:rPr lang="en-US" altLang="ko-KR" sz="1400" dirty="0">
                <a:latin typeface="+mn-ea"/>
              </a:rPr>
              <a:t>, NPR Secondary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Manifold, NPR Primary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Manifold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가스터빈 후단 질소산화물 농도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가스터빈 후단 산소 농도</a:t>
            </a:r>
            <a:r>
              <a:rPr lang="en-US" altLang="ko-KR" sz="1400" b="0" dirty="0">
                <a:latin typeface="+mn-ea"/>
              </a:rPr>
              <a:t>, IBH </a:t>
            </a:r>
            <a:r>
              <a:rPr lang="ko-KR" altLang="en-US" sz="1400" b="0" dirty="0">
                <a:latin typeface="+mn-ea"/>
              </a:rPr>
              <a:t>밸브 개도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압축기 입구온도</a:t>
            </a:r>
            <a:r>
              <a:rPr lang="en-US" altLang="ko-KR" sz="1400" b="0" dirty="0">
                <a:latin typeface="+mn-ea"/>
              </a:rPr>
              <a:t>, Secondary manifold </a:t>
            </a:r>
            <a:r>
              <a:rPr lang="ko-KR" altLang="en-US" sz="1400" b="0" dirty="0">
                <a:latin typeface="+mn-ea"/>
              </a:rPr>
              <a:t>차압</a:t>
            </a:r>
            <a:r>
              <a:rPr lang="en-US" altLang="ko-KR" sz="1400" b="0" dirty="0">
                <a:latin typeface="+mn-ea"/>
              </a:rPr>
              <a:t>, Primary manifold </a:t>
            </a:r>
            <a:r>
              <a:rPr lang="ko-KR" altLang="en-US" sz="1400" b="0" dirty="0">
                <a:latin typeface="+mn-ea"/>
              </a:rPr>
              <a:t>차압 등</a:t>
            </a:r>
            <a:endParaRPr lang="en-US" altLang="ko-KR" sz="1400" b="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BABCA-9502-53A9-59F3-23672073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4227051"/>
            <a:ext cx="6445432" cy="21949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E17A0F-7143-187D-02C2-236397DA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276" y="1581988"/>
            <a:ext cx="7233973" cy="27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74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B66FE-F9AC-9330-4C97-9D59D9D99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EA5E42-DF5D-0891-312F-8214311E1A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transition instance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3 (group 1 -&gt; group 3, Nox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증가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024AF8-D54E-209F-D3B6-B51D4795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군집간 전이원인 분석 </a:t>
            </a:r>
            <a:r>
              <a:rPr lang="en-US" altLang="ko-KR" dirty="0"/>
              <a:t>(3/5)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1D5A71A-5503-9BAC-192D-16FAE8CDC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6BC2632-27A2-E5D9-E7B2-CF85209CF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4232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다음 </a:t>
            </a:r>
            <a:r>
              <a:rPr lang="en-US" altLang="ko-KR" sz="1400" b="0" dirty="0">
                <a:latin typeface="+mn-ea"/>
              </a:rPr>
              <a:t>feature</a:t>
            </a:r>
            <a:r>
              <a:rPr lang="ko-KR" altLang="en-US" sz="1400" b="0" dirty="0">
                <a:latin typeface="+mn-ea"/>
              </a:rPr>
              <a:t>들이 전이의 원인이었을 가능성이 높음</a:t>
            </a:r>
            <a:r>
              <a:rPr lang="en-US" altLang="ko-KR" sz="1400" b="0" dirty="0">
                <a:latin typeface="+mn-ea"/>
              </a:rPr>
              <a:t>. (</a:t>
            </a:r>
            <a:r>
              <a:rPr lang="ko-KR" altLang="en-US" sz="1400" b="0" dirty="0">
                <a:latin typeface="+mn-ea"/>
              </a:rPr>
              <a:t>이전 </a:t>
            </a:r>
            <a:r>
              <a:rPr lang="en-US" altLang="ko-KR" sz="1400" b="0" dirty="0">
                <a:latin typeface="+mn-ea"/>
              </a:rPr>
              <a:t>instance</a:t>
            </a:r>
            <a:r>
              <a:rPr lang="ko-KR" altLang="en-US" sz="1400" b="0" dirty="0">
                <a:latin typeface="+mn-ea"/>
              </a:rPr>
              <a:t>와 동일</a:t>
            </a:r>
            <a:r>
              <a:rPr lang="en-US" altLang="ko-KR" sz="1400" b="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연료대비 질소가스 주입비율</a:t>
            </a:r>
            <a:r>
              <a:rPr lang="en-US" altLang="ko-KR" sz="1400" dirty="0">
                <a:latin typeface="+mn-ea"/>
              </a:rPr>
              <a:t>, NPR Secondary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Manifold, NPR Primary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Manifold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가스터빈 후단 질소산화물 농도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가스터빈 후단 산소 농도</a:t>
            </a:r>
            <a:r>
              <a:rPr lang="en-US" altLang="ko-KR" sz="1400" b="0" dirty="0">
                <a:latin typeface="+mn-ea"/>
              </a:rPr>
              <a:t>, IBH </a:t>
            </a:r>
            <a:r>
              <a:rPr lang="ko-KR" altLang="en-US" sz="1400" b="0" dirty="0">
                <a:latin typeface="+mn-ea"/>
              </a:rPr>
              <a:t>밸브 개도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압축기 입구온도</a:t>
            </a:r>
            <a:r>
              <a:rPr lang="en-US" altLang="ko-KR" sz="1400" b="0" dirty="0">
                <a:latin typeface="+mn-ea"/>
              </a:rPr>
              <a:t>, Secondary manifold </a:t>
            </a:r>
            <a:r>
              <a:rPr lang="ko-KR" altLang="en-US" sz="1400" b="0" dirty="0">
                <a:latin typeface="+mn-ea"/>
              </a:rPr>
              <a:t>차압</a:t>
            </a:r>
            <a:r>
              <a:rPr lang="en-US" altLang="ko-KR" sz="1400" b="0" dirty="0">
                <a:latin typeface="+mn-ea"/>
              </a:rPr>
              <a:t>, Primary manifold </a:t>
            </a:r>
            <a:r>
              <a:rPr lang="ko-KR" altLang="en-US" sz="1400" b="0" dirty="0">
                <a:latin typeface="+mn-ea"/>
              </a:rPr>
              <a:t>차압 등</a:t>
            </a:r>
            <a:endParaRPr lang="en-US" altLang="ko-KR" sz="1400" b="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E1A041-C188-BDFE-B533-DC4607B0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45" y="4283154"/>
            <a:ext cx="6019255" cy="20388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A99EDA-E776-1143-4948-E5311635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653618"/>
            <a:ext cx="7117080" cy="255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88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317C2-9362-7C39-A386-DA3A90DD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6A3794-0939-0708-56D0-535A9733F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transition instance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4 (group 1 -&gt; group 2, Nox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감소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48EFD0-61CA-7C7E-BE6B-D72393AE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군집간 전이원인 분석 </a:t>
            </a:r>
            <a:r>
              <a:rPr lang="en-US" altLang="ko-KR" dirty="0"/>
              <a:t>(4/5)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DCDF22-B01C-B691-F8D6-C57E4669A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3AB97D8-CE03-3120-1740-F462ACF72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4232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ko-KR" altLang="en-US" sz="1400" b="0" dirty="0">
                <a:latin typeface="+mn-ea"/>
              </a:rPr>
              <a:t>다음 </a:t>
            </a:r>
            <a:r>
              <a:rPr lang="en-US" altLang="ko-KR" sz="1400" b="0" dirty="0">
                <a:latin typeface="+mn-ea"/>
              </a:rPr>
              <a:t>feature</a:t>
            </a:r>
            <a:r>
              <a:rPr lang="ko-KR" altLang="en-US" sz="1400" b="0" dirty="0">
                <a:latin typeface="+mn-ea"/>
              </a:rPr>
              <a:t>들이 전이의 원인이었을 가능성이 높음</a:t>
            </a:r>
            <a:r>
              <a:rPr lang="en-US" altLang="ko-KR" sz="1400" b="0" dirty="0">
                <a:latin typeface="+mn-ea"/>
              </a:rPr>
              <a:t>. (</a:t>
            </a:r>
            <a:r>
              <a:rPr lang="ko-KR" altLang="en-US" sz="1400" b="0" dirty="0">
                <a:latin typeface="+mn-ea"/>
              </a:rPr>
              <a:t>이전 </a:t>
            </a:r>
            <a:r>
              <a:rPr lang="en-US" altLang="ko-KR" sz="1400" b="0" dirty="0">
                <a:latin typeface="+mn-ea"/>
              </a:rPr>
              <a:t>instance</a:t>
            </a:r>
            <a:r>
              <a:rPr lang="ko-KR" altLang="en-US" sz="1400" b="0" dirty="0">
                <a:latin typeface="+mn-ea"/>
              </a:rPr>
              <a:t>와 상이</a:t>
            </a:r>
            <a:r>
              <a:rPr lang="en-US" altLang="ko-KR" sz="1400" b="0" dirty="0">
                <a:latin typeface="+mn-ea"/>
              </a:rPr>
              <a:t>)</a:t>
            </a:r>
          </a:p>
          <a:p>
            <a:pPr lvl="1"/>
            <a:r>
              <a:rPr lang="ko-KR" altLang="en-US" sz="1400" b="0" dirty="0">
                <a:latin typeface="+mn-ea"/>
              </a:rPr>
              <a:t>연료제어밸브 개도</a:t>
            </a:r>
            <a:r>
              <a:rPr lang="en-US" altLang="ko-KR" sz="1400" b="0" dirty="0">
                <a:latin typeface="+mn-ea"/>
              </a:rPr>
              <a:t>(VSR-11A) Primary Manifold, </a:t>
            </a:r>
            <a:r>
              <a:rPr lang="ko-KR" altLang="en-US" sz="1400" b="0" dirty="0">
                <a:latin typeface="+mn-ea"/>
              </a:rPr>
              <a:t>가스터빈 압축기 출구 온도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질소가스 제어 밸브 개도</a:t>
            </a:r>
            <a:r>
              <a:rPr lang="en-US" altLang="ko-KR" sz="1400" b="0" dirty="0">
                <a:latin typeface="+mn-ea"/>
              </a:rPr>
              <a:t>, Primary manifold </a:t>
            </a:r>
            <a:r>
              <a:rPr lang="ko-KR" altLang="en-US" sz="1400" b="0" dirty="0">
                <a:latin typeface="+mn-ea"/>
              </a:rPr>
              <a:t>차압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발전기 출력</a:t>
            </a:r>
            <a:r>
              <a:rPr lang="en-US" altLang="ko-KR" sz="1400" b="0" dirty="0">
                <a:latin typeface="+mn-ea"/>
              </a:rPr>
              <a:t>, Secondary Manifold </a:t>
            </a:r>
            <a:r>
              <a:rPr lang="ko-KR" altLang="en-US" sz="1400" b="0" dirty="0">
                <a:latin typeface="+mn-ea"/>
              </a:rPr>
              <a:t>차압</a:t>
            </a:r>
            <a:r>
              <a:rPr lang="en-US" altLang="ko-KR" sz="1400" b="0" dirty="0">
                <a:latin typeface="+mn-ea"/>
              </a:rPr>
              <a:t> </a:t>
            </a:r>
            <a:r>
              <a:rPr lang="ko-KR" altLang="en-US" sz="1400" b="0" dirty="0">
                <a:latin typeface="+mn-ea"/>
              </a:rPr>
              <a:t>등</a:t>
            </a:r>
            <a:endParaRPr lang="en-US" altLang="ko-KR" sz="1400" b="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D9554-0743-DC43-9DA0-433F1B631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8" y="1671522"/>
            <a:ext cx="7093714" cy="24356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0F8D2D-6AA2-A102-08B8-A570460D5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09" y="4107180"/>
            <a:ext cx="6208687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95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0A766-BBC9-C10F-B031-EDDC8E1D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D5B121-B1EC-C07A-94DC-86C7E6C84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895350" eaLnBrk="1" latinLnBrk="0" hangingPunct="1">
              <a:spcBef>
                <a:spcPct val="0"/>
              </a:spcBef>
              <a:buSzPct val="120000"/>
              <a:buNone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전이원인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연료대비 질소가스 주입비율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4A0E7B-6182-24BD-F8D7-238EC400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군집간 전이원인 분석 </a:t>
            </a:r>
            <a:r>
              <a:rPr lang="en-US" altLang="ko-KR" dirty="0"/>
              <a:t>(5/5)</a:t>
            </a:r>
            <a:endParaRPr lang="ko-KR" altLang="en-US" dirty="0">
              <a:latin typeface="+mn-lt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2578165-C977-E6FB-6F9E-FE32BA29E0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서부발전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3117EA3-AD7C-B73F-BBA5-50FE8009D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90" y="1025191"/>
            <a:ext cx="942324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1pPr>
            <a:lvl2pPr marL="144463" indent="-142875" algn="l" defTabSz="895350" rtl="0" fontAlgn="base">
              <a:spcBef>
                <a:spcPct val="0"/>
              </a:spcBef>
              <a:spcAft>
                <a:spcPct val="0"/>
              </a:spcAft>
              <a:buSzPct val="120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2pPr>
            <a:lvl3pPr marL="295275" indent="-149225" algn="l" defTabSz="895350" rtl="0" fontAlgn="base">
              <a:spcBef>
                <a:spcPct val="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3pPr>
            <a:lvl4pPr marL="431800" indent="-134938" algn="l" defTabSz="895350" rtl="0" fontAlgn="base">
              <a:spcBef>
                <a:spcPct val="0"/>
              </a:spcBef>
              <a:spcAft>
                <a:spcPct val="0"/>
              </a:spcAft>
              <a:buSzPct val="8900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4pPr>
            <a:lvl5pPr marL="582613" indent="-149225" algn="l" defTabSz="895350" rtl="0" fontAlgn="base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5pPr>
            <a:lvl6pPr marL="10398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6pPr>
            <a:lvl7pPr marL="14970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7pPr>
            <a:lvl8pPr marL="19542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8pPr>
            <a:lvl9pPr marL="2411413" indent="-14922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SzPct val="7500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ea"/>
              </a:rPr>
              <a:t>Nox </a:t>
            </a:r>
            <a:r>
              <a:rPr lang="ko-KR" altLang="en-US" sz="1400" b="0" dirty="0">
                <a:latin typeface="+mn-ea"/>
              </a:rPr>
              <a:t>농도가 증가할 때 가장 영향을 많이 미치는 것으로 추정되는 </a:t>
            </a:r>
            <a:r>
              <a:rPr lang="en-US" altLang="ko-KR" sz="1400" b="0" dirty="0">
                <a:latin typeface="+mn-ea"/>
              </a:rPr>
              <a:t>feature</a:t>
            </a:r>
            <a:r>
              <a:rPr lang="ko-KR" altLang="en-US" sz="1400" b="0" dirty="0">
                <a:latin typeface="+mn-ea"/>
              </a:rPr>
              <a:t>는 </a:t>
            </a:r>
            <a:r>
              <a:rPr lang="en-US" altLang="ko-KR" sz="1400" b="0" dirty="0">
                <a:latin typeface="+mn-ea"/>
              </a:rPr>
              <a:t>‘</a:t>
            </a:r>
            <a:r>
              <a:rPr lang="ko-KR" altLang="en-US" sz="1400" b="0" dirty="0">
                <a:latin typeface="+mn-ea"/>
              </a:rPr>
              <a:t>연료대비 질소가스 주입비율</a:t>
            </a:r>
            <a:r>
              <a:rPr lang="en-US" altLang="ko-KR" sz="1400" b="0" dirty="0">
                <a:latin typeface="+mn-ea"/>
              </a:rPr>
              <a:t>’.</a:t>
            </a:r>
          </a:p>
          <a:p>
            <a:pPr lvl="1"/>
            <a:r>
              <a:rPr lang="ko-KR" altLang="en-US" sz="1400" b="0" dirty="0">
                <a:latin typeface="+mn-ea"/>
              </a:rPr>
              <a:t>해당 </a:t>
            </a:r>
            <a:r>
              <a:rPr lang="en-US" altLang="ko-KR" sz="1400" b="0" dirty="0">
                <a:latin typeface="+mn-ea"/>
              </a:rPr>
              <a:t>feature</a:t>
            </a:r>
            <a:r>
              <a:rPr lang="ko-KR" altLang="en-US" sz="1400" b="0" dirty="0">
                <a:latin typeface="+mn-ea"/>
              </a:rPr>
              <a:t>의 원인이 되는 인자가 무엇인지에 대한 분석 필요</a:t>
            </a:r>
            <a:endParaRPr lang="en-US" altLang="ko-KR" sz="14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868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5842A-1982-9B79-4C4B-4674FF142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3CCA-AF22-6CC1-A57A-9269B149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6F98A2E-CDFF-570A-2D9D-7A62FAAB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적용 효과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7FB99E1-BA5A-DB0C-EB29-6687999A4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400" dirty="0">
                <a:latin typeface="+mn-ea"/>
                <a:ea typeface="+mn-ea"/>
              </a:rPr>
              <a:t>강화학습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0D0154-A3AE-863D-EC79-AE90FFF41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강화학습 솔루션 적용 기대 효과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4D7537F-1725-2C5D-4256-1ECDCA188EFB}"/>
              </a:ext>
            </a:extLst>
          </p:cNvPr>
          <p:cNvSpPr/>
          <p:nvPr/>
        </p:nvSpPr>
        <p:spPr>
          <a:xfrm>
            <a:off x="2383489" y="1528211"/>
            <a:ext cx="5139021" cy="103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3C67FC0C-8231-228D-1339-83E31EE635D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553959" y="1339581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유해 배기가스 저감</a:t>
            </a:r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543EDC68-0703-6129-B2B3-795F47E9C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594" y="1729721"/>
            <a:ext cx="4441779" cy="83529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환경에 유해한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열적질소산화물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(thermal NOx)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배출량 감소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국내외 질소산화물 배출규제 충족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기후위기 대응 시스템 구축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A60CA6-9C7D-2AB9-AD18-0AAE58FF5243}"/>
              </a:ext>
            </a:extLst>
          </p:cNvPr>
          <p:cNvSpPr/>
          <p:nvPr/>
        </p:nvSpPr>
        <p:spPr>
          <a:xfrm>
            <a:off x="2383490" y="3114762"/>
            <a:ext cx="5139020" cy="103631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F0C3F552-A240-6C5A-2C42-6AFBB0107ED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553959" y="2926132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발전효율 증대</a:t>
            </a:r>
          </a:p>
        </p:txBody>
      </p:sp>
      <p:sp>
        <p:nvSpPr>
          <p:cNvPr id="55" name="Rectangle 13">
            <a:extLst>
              <a:ext uri="{FF2B5EF4-FFF2-40B4-BE49-F238E27FC236}">
                <a16:creationId xmlns:a16="http://schemas.microsoft.com/office/drawing/2014/main" id="{946F5F4E-9D96-A4BB-5FF2-211D286D9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594" y="3316272"/>
            <a:ext cx="5102916" cy="8727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연료량 대비 발전량 상승을 통한 효율성 증대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연료비 절감 및 발전 원가 경쟁력 강화 기여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외부 환경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온도 등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고려한 운전조건 제시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endParaRPr kumimoji="0" lang="ko-KR" altLang="en-US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6" name="Rectangle 13">
            <a:extLst>
              <a:ext uri="{FF2B5EF4-FFF2-40B4-BE49-F238E27FC236}">
                <a16:creationId xmlns:a16="http://schemas.microsoft.com/office/drawing/2014/main" id="{F2A24866-C26D-9733-D0FB-BE1ED63A9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698" y="4909891"/>
            <a:ext cx="4435676" cy="100513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발전소 부하에 무리를 주지 않는 안정적인 발전기 운전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연료분사기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(manifold)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안정성 확보를 통한 사고 예방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DBE14E-6E51-99AE-BACB-3CC27C1F215E}"/>
              </a:ext>
            </a:extLst>
          </p:cNvPr>
          <p:cNvSpPr/>
          <p:nvPr/>
        </p:nvSpPr>
        <p:spPr>
          <a:xfrm>
            <a:off x="2383490" y="4751620"/>
            <a:ext cx="5139020" cy="103631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9pPr>
          </a:lstStyle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24FD8575-AB90-1338-AC8D-2AED1385DFF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553959" y="4547911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발전 안정성 도모</a:t>
            </a:r>
          </a:p>
        </p:txBody>
      </p:sp>
    </p:spTree>
    <p:extLst>
      <p:ext uri="{BB962C8B-B14F-4D97-AF65-F5344CB8AC3E}">
        <p14:creationId xmlns:p14="http://schemas.microsoft.com/office/powerpoint/2010/main" val="222409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B2024DC-77F3-E855-5713-727621F2B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state</a:t>
            </a:r>
            <a:r>
              <a:rPr lang="ko-KR" altLang="en-US" dirty="0"/>
              <a:t> 및 </a:t>
            </a:r>
            <a:r>
              <a:rPr lang="en-US" altLang="ko-KR" dirty="0"/>
              <a:t>action </a:t>
            </a:r>
            <a:r>
              <a:rPr lang="ko-KR" altLang="en-US" dirty="0"/>
              <a:t>지정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92598-6369-0C29-8E20-6D9F560B2F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B87FBF7-9F4C-4F47-7C0C-CC68098DC4B0}"/>
              </a:ext>
            </a:extLst>
          </p:cNvPr>
          <p:cNvGraphicFramePr>
            <a:graphicFrameLocks noGrp="1"/>
          </p:cNvGraphicFramePr>
          <p:nvPr/>
        </p:nvGraphicFramePr>
        <p:xfrm>
          <a:off x="1427044" y="1498286"/>
          <a:ext cx="7498674" cy="3055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601">
                  <a:extLst>
                    <a:ext uri="{9D8B030D-6E8A-4147-A177-3AD203B41FA5}">
                      <a16:colId xmlns:a16="http://schemas.microsoft.com/office/drawing/2014/main" val="3913219204"/>
                    </a:ext>
                  </a:extLst>
                </a:gridCol>
                <a:gridCol w="1509933">
                  <a:extLst>
                    <a:ext uri="{9D8B030D-6E8A-4147-A177-3AD203B41FA5}">
                      <a16:colId xmlns:a16="http://schemas.microsoft.com/office/drawing/2014/main" val="2473178027"/>
                    </a:ext>
                  </a:extLst>
                </a:gridCol>
                <a:gridCol w="3013538">
                  <a:extLst>
                    <a:ext uri="{9D8B030D-6E8A-4147-A177-3AD203B41FA5}">
                      <a16:colId xmlns:a16="http://schemas.microsoft.com/office/drawing/2014/main" val="2161612139"/>
                    </a:ext>
                  </a:extLst>
                </a:gridCol>
                <a:gridCol w="578784">
                  <a:extLst>
                    <a:ext uri="{9D8B030D-6E8A-4147-A177-3AD203B41FA5}">
                      <a16:colId xmlns:a16="http://schemas.microsoft.com/office/drawing/2014/main" val="3803012115"/>
                    </a:ext>
                  </a:extLst>
                </a:gridCol>
                <a:gridCol w="623152">
                  <a:extLst>
                    <a:ext uri="{9D8B030D-6E8A-4147-A177-3AD203B41FA5}">
                      <a16:colId xmlns:a16="http://schemas.microsoft.com/office/drawing/2014/main" val="513337379"/>
                    </a:ext>
                  </a:extLst>
                </a:gridCol>
                <a:gridCol w="697833">
                  <a:extLst>
                    <a:ext uri="{9D8B030D-6E8A-4147-A177-3AD203B41FA5}">
                      <a16:colId xmlns:a16="http://schemas.microsoft.com/office/drawing/2014/main" val="475133053"/>
                    </a:ext>
                  </a:extLst>
                </a:gridCol>
                <a:gridCol w="697833">
                  <a:extLst>
                    <a:ext uri="{9D8B030D-6E8A-4147-A177-3AD203B41FA5}">
                      <a16:colId xmlns:a16="http://schemas.microsoft.com/office/drawing/2014/main" val="1162882798"/>
                    </a:ext>
                  </a:extLst>
                </a:gridCol>
              </a:tblGrid>
              <a:tr h="2756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태그명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도면번호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1260524702"/>
                  </a:ext>
                </a:extLst>
              </a:tr>
              <a:tr h="474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IGCC.CC.G1.ca_fqsg_cl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합성가스 유량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Clamped SG Fuel Flow based on Backup Calculation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lang="en-US" sz="10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state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상태변수</a:t>
                      </a: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2769421762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3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IGCC.CC.G1.DWATT</a:t>
                      </a:r>
                      <a:endParaRPr lang="en-US" sz="1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발전기 출력</a:t>
                      </a:r>
                      <a:endParaRPr lang="ko-KR" altLang="en-US" sz="13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 Generated Watts Max Selected</a:t>
                      </a:r>
                      <a:endParaRPr lang="en-US" sz="13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MW</a:t>
                      </a:r>
                      <a:endParaRPr lang="en-US" sz="13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연소기</a:t>
                      </a:r>
                      <a:endParaRPr lang="en-US" sz="10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state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상태변수</a:t>
                      </a: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1079801382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IGCC.CC.G1.VNPR_S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NPR Secondary manifold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Nozzle Pressure Ratio in Secondary Manifold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ratio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연소기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state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상태변수</a:t>
                      </a: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2931265100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IGCC.CC.G1.VNPR_P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NPR Primary manifold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Nozzle Pressure Ratio in Primary Manifold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ratio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연소기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state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상태변수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1508224440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IGCC.CC.G1.NQJ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DGAN Compressor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질소가스 유량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N2 Injection Flow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흡입구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state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상태변수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1297915142"/>
                  </a:ext>
                </a:extLst>
              </a:tr>
              <a:tr h="474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IGCC.CC.G1.NQKR3_MONITOR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연료대비 질소가스 주입 비율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제어 조정 값</a:t>
                      </a:r>
                      <a:r>
                        <a:rPr lang="en-US" altLang="ko-KR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-1 </a:t>
                      </a:r>
                      <a:r>
                        <a:rPr lang="ko-KR" altLang="en-US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조정 시 연료대비 </a:t>
                      </a:r>
                      <a:r>
                        <a:rPr lang="en-US" altLang="ko-KR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1kg/s </a:t>
                      </a:r>
                      <a:r>
                        <a:rPr lang="ko-KR" altLang="en-US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적게 주입</a:t>
                      </a:r>
                      <a:r>
                        <a:rPr lang="en-US" altLang="ko-KR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00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G1.NQKR3_MONITOR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kg/s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 err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흡입구</a:t>
                      </a:r>
                      <a:endParaRPr lang="en-US" altLang="ko-KR" sz="1000" b="1" kern="0" spc="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action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제어변수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4127076512"/>
                  </a:ext>
                </a:extLst>
              </a:tr>
              <a:tr h="361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buNone/>
                      </a:pPr>
                      <a:r>
                        <a:rPr lang="pt-BR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IGCC.DeNOX.AT_H1_901_PV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가스터빈 후단 질소산화물 농도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SCR REACTOR INLET NOX ANALYZER</a:t>
                      </a:r>
                      <a:endParaRPr lang="ko-KR" altLang="en-US" sz="1000" b="0" i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00" b="1" i="0" kern="0" spc="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방출구</a:t>
                      </a:r>
                      <a:endParaRPr lang="en-US" sz="1000" b="1" i="0" kern="0" spc="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2626" marR="52626" marT="14549" marB="14549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reward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목표변수</a:t>
                      </a:r>
                      <a:r>
                        <a:rPr lang="en-US" altLang="ko-KR" sz="1000" b="0" i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000" b="0" i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626" marR="52626" marT="14549" marB="14549" anchor="ctr"/>
                </a:tc>
                <a:extLst>
                  <a:ext uri="{0D108BD9-81ED-4DB2-BD59-A6C34878D82A}">
                    <a16:rowId xmlns:a16="http://schemas.microsoft.com/office/drawing/2014/main" val="1734540705"/>
                  </a:ext>
                </a:extLst>
              </a:tr>
            </a:tbl>
          </a:graphicData>
        </a:graphic>
      </p:graphicFrame>
      <p:sp>
        <p:nvSpPr>
          <p:cNvPr id="3" name="제목 3">
            <a:extLst>
              <a:ext uri="{FF2B5EF4-FFF2-40B4-BE49-F238E27FC236}">
                <a16:creationId xmlns:a16="http://schemas.microsoft.com/office/drawing/2014/main" id="{B12BDE6E-E0F9-E54A-A561-BE82763C5DE5}"/>
              </a:ext>
            </a:extLst>
          </p:cNvPr>
          <p:cNvSpPr txBox="1">
            <a:spLocks/>
          </p:cNvSpPr>
          <p:nvPr/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0" lang="ko-KR" altLang="en-US" sz="20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r>
              <a:rPr lang="en-US" altLang="ko-KR" dirty="0"/>
              <a:t>3. </a:t>
            </a:r>
            <a:r>
              <a:rPr lang="ko-KR" altLang="en-US" dirty="0"/>
              <a:t>강화학습 적용 솔루션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01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648258-13A2-707C-C149-82EA03BA1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6385" y="1388209"/>
            <a:ext cx="5516466" cy="5081416"/>
          </a:xfrm>
        </p:spPr>
        <p:txBody>
          <a:bodyPr/>
          <a:lstStyle/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dirty="0">
                <a:solidFill>
                  <a:srgbClr val="325F96"/>
                </a:solidFill>
                <a:latin typeface="+mn-ea"/>
                <a:ea typeface="+mn-ea"/>
              </a:rPr>
              <a:t>과제</a:t>
            </a:r>
            <a:r>
              <a:rPr lang="ko-KR" altLang="en-US" b="1" dirty="0">
                <a:solidFill>
                  <a:srgbClr val="325F96"/>
                </a:solidFill>
                <a:latin typeface="+mn-ea"/>
                <a:ea typeface="+mn-ea"/>
              </a:rPr>
              <a:t> 개요</a:t>
            </a:r>
            <a:endParaRPr lang="en-US" altLang="ko-KR" sz="2000" b="1" dirty="0">
              <a:solidFill>
                <a:srgbClr val="325F96"/>
              </a:solidFill>
              <a:latin typeface="+mn-ea"/>
              <a:ea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325F96"/>
                </a:solidFill>
                <a:latin typeface="+mn-ea"/>
              </a:rPr>
              <a:t>과제 개요 및 목적</a:t>
            </a:r>
            <a:endParaRPr lang="en-US" altLang="ko-KR" sz="2000" dirty="0">
              <a:solidFill>
                <a:srgbClr val="325F96"/>
              </a:solidFill>
              <a:latin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325F96"/>
                </a:solidFill>
                <a:latin typeface="+mn-ea"/>
                <a:ea typeface="+mn-ea"/>
              </a:rPr>
              <a:t>공정 소개</a:t>
            </a:r>
            <a:endParaRPr lang="en-US" altLang="ko-KR" sz="2000" dirty="0">
              <a:solidFill>
                <a:srgbClr val="325F96"/>
              </a:solidFill>
              <a:latin typeface="+mn-ea"/>
              <a:ea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325F96"/>
                </a:solidFill>
                <a:latin typeface="+mn-ea"/>
              </a:rPr>
              <a:t>데이터 현황</a:t>
            </a:r>
            <a:endParaRPr lang="en-US" altLang="ko-KR" sz="2000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dirty="0">
                <a:solidFill>
                  <a:srgbClr val="325F96"/>
                </a:solidFill>
                <a:latin typeface="+mn-ea"/>
                <a:ea typeface="+mn-ea"/>
              </a:rPr>
              <a:t>탐색적 데이터 분석</a:t>
            </a:r>
            <a:r>
              <a:rPr lang="en-US" altLang="ko-KR" dirty="0">
                <a:solidFill>
                  <a:srgbClr val="325F96"/>
                </a:solidFill>
                <a:latin typeface="+mn-ea"/>
                <a:ea typeface="+mn-ea"/>
              </a:rPr>
              <a:t>(EDA)</a:t>
            </a:r>
            <a:endParaRPr lang="en-US" altLang="ko-KR" sz="2000" dirty="0">
              <a:solidFill>
                <a:srgbClr val="325F96"/>
              </a:solidFill>
              <a:latin typeface="+mn-ea"/>
              <a:ea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en-US" altLang="ko-KR" sz="2000" dirty="0">
                <a:solidFill>
                  <a:srgbClr val="325F96"/>
                </a:solidFill>
                <a:latin typeface="+mn-ea"/>
              </a:rPr>
              <a:t>NOx </a:t>
            </a:r>
            <a:r>
              <a:rPr lang="ko-KR" altLang="en-US" sz="2000" dirty="0">
                <a:solidFill>
                  <a:srgbClr val="325F96"/>
                </a:solidFill>
                <a:latin typeface="+mn-ea"/>
              </a:rPr>
              <a:t>고농도 발생구간 분석</a:t>
            </a:r>
            <a:endParaRPr lang="en-US" altLang="ko-KR" sz="2000" dirty="0">
              <a:solidFill>
                <a:srgbClr val="325F96"/>
              </a:solidFill>
              <a:latin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325F96"/>
                </a:solidFill>
                <a:latin typeface="+mn-ea"/>
                <a:ea typeface="+mn-ea"/>
              </a:rPr>
              <a:t>조업현황 상관도 분석</a:t>
            </a:r>
            <a:endParaRPr lang="en-US" altLang="ko-KR" sz="2000" dirty="0">
              <a:solidFill>
                <a:srgbClr val="325F96"/>
              </a:solidFill>
              <a:latin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en-US" altLang="ko-KR" sz="2000" dirty="0">
                <a:solidFill>
                  <a:srgbClr val="325F96"/>
                </a:solidFill>
                <a:latin typeface="+mn-ea"/>
                <a:ea typeface="+mn-ea"/>
              </a:rPr>
              <a:t>NOx </a:t>
            </a:r>
            <a:r>
              <a:rPr lang="ko-KR" altLang="en-US" sz="2000" dirty="0">
                <a:solidFill>
                  <a:srgbClr val="325F96"/>
                </a:solidFill>
                <a:latin typeface="+mn-ea"/>
                <a:ea typeface="+mn-ea"/>
              </a:rPr>
              <a:t>농도에 따른 군집 생성 및 분석</a:t>
            </a:r>
            <a:endParaRPr lang="en-US" altLang="ko-KR" sz="2000" dirty="0">
              <a:solidFill>
                <a:srgbClr val="325F96"/>
              </a:solidFill>
              <a:latin typeface="+mn-ea"/>
            </a:endParaRPr>
          </a:p>
          <a:p>
            <a:pPr lvl="1" latinLnBrk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325F96"/>
                </a:solidFill>
                <a:latin typeface="+mn-ea"/>
              </a:rPr>
              <a:t>군집간 전이원인 분석</a:t>
            </a:r>
            <a:endParaRPr lang="en-US" altLang="ko-KR" sz="2000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dirty="0">
                <a:solidFill>
                  <a:srgbClr val="325F96"/>
                </a:solidFill>
                <a:latin typeface="+mn-ea"/>
                <a:ea typeface="+mn-ea"/>
              </a:rPr>
              <a:t>추후 과업</a:t>
            </a:r>
            <a:endParaRPr lang="en-US" altLang="ko-KR" dirty="0">
              <a:solidFill>
                <a:srgbClr val="325F9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44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40E997-573E-4ACB-8DC3-FAD61A885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과제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5E31E-F3A5-494C-B5E6-A20C1F2B5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1"/>
            <a:ext cx="4507345" cy="2090065"/>
          </a:xfrm>
        </p:spPr>
        <p:txBody>
          <a:bodyPr/>
          <a:lstStyle/>
          <a:p>
            <a:r>
              <a:rPr lang="ko-KR" altLang="en-US" dirty="0"/>
              <a:t>과제 개요 및 목적</a:t>
            </a:r>
            <a:endParaRPr lang="en-US" altLang="ko-KR" dirty="0"/>
          </a:p>
          <a:p>
            <a:r>
              <a:rPr lang="ko-KR" altLang="en-US" dirty="0"/>
              <a:t>공정 소개</a:t>
            </a:r>
            <a:endParaRPr lang="en-US" altLang="ko-KR" dirty="0"/>
          </a:p>
          <a:p>
            <a:r>
              <a:rPr lang="ko-KR" altLang="en-US" dirty="0"/>
              <a:t>데이터 현황</a:t>
            </a:r>
          </a:p>
        </p:txBody>
      </p:sp>
    </p:spTree>
    <p:extLst>
      <p:ext uri="{BB962C8B-B14F-4D97-AF65-F5344CB8AC3E}">
        <p14:creationId xmlns:p14="http://schemas.microsoft.com/office/powerpoint/2010/main" val="2328087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제조분야 사업 실적_수정안</Template>
  <TotalTime>93698</TotalTime>
  <Words>14391</Words>
  <Application>Microsoft Office PowerPoint</Application>
  <PresentationFormat>A4 용지(210x297mm)</PresentationFormat>
  <Paragraphs>1603</Paragraphs>
  <Slides>59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맑은 고딕</vt:lpstr>
      <vt:lpstr>Arial</vt:lpstr>
      <vt:lpstr>Cambria Math</vt:lpstr>
      <vt:lpstr>Times New Roman</vt:lpstr>
      <vt:lpstr>Wingdings</vt:lpstr>
      <vt:lpstr>1_디자인 사용자 지정</vt:lpstr>
      <vt:lpstr>PowerPoint 프레젠테이션</vt:lpstr>
      <vt:lpstr>PowerPoint 프레젠테이션</vt:lpstr>
      <vt:lpstr>1. 프로젝트 개요(1/2)</vt:lpstr>
      <vt:lpstr>2. 강화학습 적용 솔루션</vt:lpstr>
      <vt:lpstr>PowerPoint 프레젠테이션</vt:lpstr>
      <vt:lpstr>4. 적용 효과</vt:lpstr>
      <vt:lpstr>PowerPoint 프레젠테이션</vt:lpstr>
      <vt:lpstr>PowerPoint 프레젠테이션</vt:lpstr>
      <vt:lpstr>PowerPoint 프레젠테이션</vt:lpstr>
      <vt:lpstr>1.1 과제 개요 및 목적</vt:lpstr>
      <vt:lpstr>1.2 공정 소개(1/11)</vt:lpstr>
      <vt:lpstr>1.2 공정 소개(2/11)</vt:lpstr>
      <vt:lpstr>1.2 공정 소개(3/11)</vt:lpstr>
      <vt:lpstr>1.2 공정 소개(4/11)</vt:lpstr>
      <vt:lpstr>1.2 공정 소개(5/11)</vt:lpstr>
      <vt:lpstr>1.2 공정 소개(6/11)</vt:lpstr>
      <vt:lpstr>1.2 공정 소개(7/11)</vt:lpstr>
      <vt:lpstr>1.2 공정 소개(8/11)</vt:lpstr>
      <vt:lpstr>1.2 공정 소개(9/11)</vt:lpstr>
      <vt:lpstr>1.2 공정 소개(10/11)</vt:lpstr>
      <vt:lpstr>1.2 공정 소개(11/11)</vt:lpstr>
      <vt:lpstr>1.3 데이터 현황(1/6)</vt:lpstr>
      <vt:lpstr>1.3 데이터 현황(2/6)</vt:lpstr>
      <vt:lpstr>1.3 데이터 현황(3/6)</vt:lpstr>
      <vt:lpstr>1.3 데이터 현황(3/6)</vt:lpstr>
      <vt:lpstr>1.3 데이터 현황(3/6)</vt:lpstr>
      <vt:lpstr>1.3 데이터 현황(3/6)</vt:lpstr>
      <vt:lpstr>1.4 태크정보 도면(1/5)</vt:lpstr>
      <vt:lpstr>1.4 태크정보 도면(2/5)</vt:lpstr>
      <vt:lpstr>1.4 태크정보 도면(3/5)</vt:lpstr>
      <vt:lpstr>1.4 태크정보 도면(4/5)</vt:lpstr>
      <vt:lpstr>1.4 태크정보 도면(5/5)</vt:lpstr>
      <vt:lpstr>1.4 데이터 전처리(1/3)</vt:lpstr>
      <vt:lpstr>1.4 데이터 전처리(2/3)</vt:lpstr>
      <vt:lpstr>1.4 데이터 전처리(3/3)</vt:lpstr>
      <vt:lpstr>PowerPoint 프레젠테이션</vt:lpstr>
      <vt:lpstr>2.1 NOx 고농도 발생구간 분석 (1/2)</vt:lpstr>
      <vt:lpstr>2.1 NOx 고농도 발생구간 분석 (2/2)</vt:lpstr>
      <vt:lpstr>2.2 조업현황 상관도 분석 (1/6)</vt:lpstr>
      <vt:lpstr>2.2 조업현황 상관도 분석 (2/6)</vt:lpstr>
      <vt:lpstr>2.2 조업현황 상관도 분석 (3/6)</vt:lpstr>
      <vt:lpstr>2.2 조업현황 상관도 분석 (4/6)</vt:lpstr>
      <vt:lpstr>2.2 조업현황 상관도 분석 (5/6)</vt:lpstr>
      <vt:lpstr>2.2 조업현황 상관도 분석 (6/6)</vt:lpstr>
      <vt:lpstr>2.3 NOx 농도에 따른 군집 생성 및 분석 (1/9)</vt:lpstr>
      <vt:lpstr>2.3 NOx 농도에 따른 군집 생성 및 분석 (2/9)</vt:lpstr>
      <vt:lpstr>2.3 NOx 농도에 따른 군집 생성 및 분석 (3/9)</vt:lpstr>
      <vt:lpstr>2.3 NOx 농도에 따른 군집 생성 및 분석 (4/9)</vt:lpstr>
      <vt:lpstr>2.3 NOx 농도에 따른 군집 생성 및 분석 (5/9)</vt:lpstr>
      <vt:lpstr>2.3 NOx 농도에 따른 군집 생성 및 분석 (6/9)</vt:lpstr>
      <vt:lpstr>2.3 NOx 농도에 따른 군집 생성 및 분석 (7/9)</vt:lpstr>
      <vt:lpstr>2.3 NOx 농도에 따른 군집 생성 및 분석 (8/9)</vt:lpstr>
      <vt:lpstr>2.3 NOx 농도에 따른 군집 생성 및 분석 (9/9)</vt:lpstr>
      <vt:lpstr>2.4 군집간 전이원인 분석 (1/5)</vt:lpstr>
      <vt:lpstr>2.4 군집간 전이원인 분석 (2/5)</vt:lpstr>
      <vt:lpstr>2.4 군집간 전이원인 분석 (3/5)</vt:lpstr>
      <vt:lpstr>2.4 군집간 전이원인 분석 (4/5)</vt:lpstr>
      <vt:lpstr>2.4 군집간 전이원인 분석 (5/5)</vt:lpstr>
      <vt:lpstr>PowerPoint 프레젠테이션</vt:lpstr>
    </vt:vector>
  </TitlesOfParts>
  <Company>ECMIner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ECMiner</dc:creator>
  <cp:lastModifiedBy>ECM</cp:lastModifiedBy>
  <cp:revision>6066</cp:revision>
  <cp:lastPrinted>2025-07-14T07:44:34Z</cp:lastPrinted>
  <dcterms:created xsi:type="dcterms:W3CDTF">2011-12-28T05:39:44Z</dcterms:created>
  <dcterms:modified xsi:type="dcterms:W3CDTF">2025-08-29T06:43:07Z</dcterms:modified>
</cp:coreProperties>
</file>